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06" r:id="rId2"/>
    <p:sldId id="325" r:id="rId3"/>
    <p:sldId id="365" r:id="rId4"/>
    <p:sldId id="353" r:id="rId5"/>
    <p:sldId id="355" r:id="rId6"/>
    <p:sldId id="363" r:id="rId7"/>
    <p:sldId id="362" r:id="rId8"/>
    <p:sldId id="349" r:id="rId9"/>
    <p:sldId id="350" r:id="rId10"/>
    <p:sldId id="343" r:id="rId11"/>
    <p:sldId id="354" r:id="rId12"/>
    <p:sldId id="356" r:id="rId13"/>
    <p:sldId id="366" r:id="rId14"/>
    <p:sldId id="352" r:id="rId15"/>
    <p:sldId id="367" r:id="rId16"/>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5E5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20" autoAdjust="0"/>
    <p:restoredTop sz="85208" autoAdjust="0"/>
  </p:normalViewPr>
  <p:slideViewPr>
    <p:cSldViewPr>
      <p:cViewPr varScale="1">
        <p:scale>
          <a:sx n="86" d="100"/>
          <a:sy n="86" d="100"/>
        </p:scale>
        <p:origin x="414" y="78"/>
      </p:cViewPr>
      <p:guideLst>
        <p:guide orient="horz" pos="2160"/>
        <p:guide pos="2880"/>
      </p:guideLst>
    </p:cSldViewPr>
  </p:slideViewPr>
  <p:outlineViewPr>
    <p:cViewPr>
      <p:scale>
        <a:sx n="33" d="100"/>
        <a:sy n="33" d="100"/>
      </p:scale>
      <p:origin x="0" y="51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2"/>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9699" name="Rectangle 3"/>
          <p:cNvSpPr>
            <a:spLocks noGrp="1" noChangeArrowheads="1"/>
          </p:cNvSpPr>
          <p:nvPr>
            <p:ph type="dt" sz="quarter" idx="1"/>
          </p:nvPr>
        </p:nvSpPr>
        <p:spPr bwMode="auto">
          <a:xfrm>
            <a:off x="3849689" y="2"/>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29700" name="Rectangle 4"/>
          <p:cNvSpPr>
            <a:spLocks noGrp="1" noChangeArrowheads="1"/>
          </p:cNvSpPr>
          <p:nvPr>
            <p:ph type="ftr" sz="quarter" idx="2"/>
          </p:nvPr>
        </p:nvSpPr>
        <p:spPr bwMode="auto">
          <a:xfrm>
            <a:off x="0" y="942871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29701" name="Rectangle 5"/>
          <p:cNvSpPr>
            <a:spLocks noGrp="1" noChangeArrowheads="1"/>
          </p:cNvSpPr>
          <p:nvPr>
            <p:ph type="sldNum" sz="quarter" idx="3"/>
          </p:nvPr>
        </p:nvSpPr>
        <p:spPr bwMode="auto">
          <a:xfrm>
            <a:off x="3849689" y="942871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F3EFEDA-92BC-406C-926B-A3C0421E9CDD}" type="slidenum">
              <a:rPr lang="de-DE"/>
              <a:pPr/>
              <a:t>‹Nr.›</a:t>
            </a:fld>
            <a:endParaRPr lang="de-DE"/>
          </a:p>
        </p:txBody>
      </p:sp>
    </p:spTree>
    <p:extLst>
      <p:ext uri="{BB962C8B-B14F-4D97-AF65-F5344CB8AC3E}">
        <p14:creationId xmlns:p14="http://schemas.microsoft.com/office/powerpoint/2010/main" val="195250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9" y="1"/>
            <a:ext cx="2946400" cy="496889"/>
          </a:xfrm>
          <a:prstGeom prst="rect">
            <a:avLst/>
          </a:prstGeom>
        </p:spPr>
        <p:txBody>
          <a:bodyPr vert="horz" lIns="91440" tIns="45720" rIns="91440" bIns="45720" rtlCol="0"/>
          <a:lstStyle>
            <a:lvl1pPr algn="r">
              <a:defRPr sz="1200"/>
            </a:lvl1pPr>
          </a:lstStyle>
          <a:p>
            <a:fld id="{3C501AE3-4114-44BE-8720-C7F5DDE8C691}" type="datetimeFigureOut">
              <a:rPr lang="de-DE" smtClean="0"/>
              <a:t>15.06.2021</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1" y="4714876"/>
            <a:ext cx="5438775" cy="44672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164"/>
            <a:ext cx="2946400" cy="4968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9" y="9428164"/>
            <a:ext cx="2946400" cy="496887"/>
          </a:xfrm>
          <a:prstGeom prst="rect">
            <a:avLst/>
          </a:prstGeom>
        </p:spPr>
        <p:txBody>
          <a:bodyPr vert="horz" lIns="91440" tIns="45720" rIns="91440" bIns="45720" rtlCol="0" anchor="b"/>
          <a:lstStyle>
            <a:lvl1pPr algn="r">
              <a:defRPr sz="1200"/>
            </a:lvl1pPr>
          </a:lstStyle>
          <a:p>
            <a:fld id="{BC19C24D-01CB-4996-A7EB-301C6EC5C13B}" type="slidenum">
              <a:rPr lang="de-DE" smtClean="0"/>
              <a:t>‹Nr.›</a:t>
            </a:fld>
            <a:endParaRPr lang="de-DE"/>
          </a:p>
        </p:txBody>
      </p:sp>
    </p:spTree>
    <p:extLst>
      <p:ext uri="{BB962C8B-B14F-4D97-AF65-F5344CB8AC3E}">
        <p14:creationId xmlns:p14="http://schemas.microsoft.com/office/powerpoint/2010/main" val="154465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C19C24D-01CB-4996-A7EB-301C6EC5C13B}" type="slidenum">
              <a:rPr lang="de-DE" smtClean="0"/>
              <a:t>1</a:t>
            </a:fld>
            <a:endParaRPr lang="de-DE"/>
          </a:p>
        </p:txBody>
      </p:sp>
    </p:spTree>
    <p:extLst>
      <p:ext uri="{BB962C8B-B14F-4D97-AF65-F5344CB8AC3E}">
        <p14:creationId xmlns:p14="http://schemas.microsoft.com/office/powerpoint/2010/main" val="54731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allesamt sehr effektive Antworten auf die G8 Diskussion, die grundsätzlich viel zu emotional geführt wird. Mit </a:t>
            </a:r>
            <a:r>
              <a:rPr lang="de-DE" baseline="0" dirty="0" err="1"/>
              <a:t>diesden</a:t>
            </a:r>
            <a:r>
              <a:rPr lang="de-DE" baseline="0" dirty="0"/>
              <a:t> Systemen schaffen wir es, die HA zu reduzieren, trotzdem viel Übung und Wiederholung bieten zu können. Zusätzlich HA-Regelung, 60 min. Takt der Stunden usw. </a:t>
            </a:r>
          </a:p>
        </p:txBody>
      </p:sp>
      <p:sp>
        <p:nvSpPr>
          <p:cNvPr id="4" name="Foliennummernplatzhalter 3"/>
          <p:cNvSpPr>
            <a:spLocks noGrp="1"/>
          </p:cNvSpPr>
          <p:nvPr>
            <p:ph type="sldNum" sz="quarter" idx="10"/>
          </p:nvPr>
        </p:nvSpPr>
        <p:spPr/>
        <p:txBody>
          <a:bodyPr/>
          <a:lstStyle/>
          <a:p>
            <a:fld id="{BC19C24D-01CB-4996-A7EB-301C6EC5C13B}" type="slidenum">
              <a:rPr lang="de-DE" smtClean="0"/>
              <a:t>10</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allesamt sehr effektive Antworten auf die G8 Diskussion, die grundsätzlich viel zu emotional geführt wird. Mit </a:t>
            </a:r>
            <a:r>
              <a:rPr lang="de-DE" baseline="0" dirty="0" err="1"/>
              <a:t>diesden</a:t>
            </a:r>
            <a:r>
              <a:rPr lang="de-DE" baseline="0" dirty="0"/>
              <a:t> Systemen schaffen wir es, die HA zu reduzieren, trotzdem viel Übung und Wiederholung bieten zu können. Zusätzlich HA-Regelung, 60 min. Takt der Stunden usw. </a:t>
            </a:r>
          </a:p>
        </p:txBody>
      </p:sp>
      <p:sp>
        <p:nvSpPr>
          <p:cNvPr id="4" name="Foliennummernplatzhalter 3"/>
          <p:cNvSpPr>
            <a:spLocks noGrp="1"/>
          </p:cNvSpPr>
          <p:nvPr>
            <p:ph type="sldNum" sz="quarter" idx="10"/>
          </p:nvPr>
        </p:nvSpPr>
        <p:spPr/>
        <p:txBody>
          <a:bodyPr/>
          <a:lstStyle/>
          <a:p>
            <a:fld id="{BC19C24D-01CB-4996-A7EB-301C6EC5C13B}" type="slidenum">
              <a:rPr lang="de-DE" smtClean="0"/>
              <a:t>11</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allesamt sehr effektive Antworten auf die G8 Diskussion, die grundsätzlich viel zu emotional geführt wird. Mit </a:t>
            </a:r>
            <a:r>
              <a:rPr lang="de-DE" baseline="0" dirty="0" err="1"/>
              <a:t>diesden</a:t>
            </a:r>
            <a:r>
              <a:rPr lang="de-DE" baseline="0" dirty="0"/>
              <a:t> Systemen schaffen wir es, die HA zu reduzieren, trotzdem viel Übung und Wiederholung bieten zu können. Zusätzlich HA-Regelung, 60 min. Takt der Stunden usw. </a:t>
            </a:r>
          </a:p>
        </p:txBody>
      </p:sp>
      <p:sp>
        <p:nvSpPr>
          <p:cNvPr id="4" name="Foliennummernplatzhalter 3"/>
          <p:cNvSpPr>
            <a:spLocks noGrp="1"/>
          </p:cNvSpPr>
          <p:nvPr>
            <p:ph type="sldNum" sz="quarter" idx="10"/>
          </p:nvPr>
        </p:nvSpPr>
        <p:spPr/>
        <p:txBody>
          <a:bodyPr/>
          <a:lstStyle/>
          <a:p>
            <a:fld id="{BC19C24D-01CB-4996-A7EB-301C6EC5C13B}" type="slidenum">
              <a:rPr lang="de-DE" smtClean="0"/>
              <a:t>12</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allesamt sehr effektive Antworten auf die G8 Diskussion, die grundsätzlich viel zu emotional geführt wird. Mit </a:t>
            </a:r>
            <a:r>
              <a:rPr lang="de-DE" baseline="0" dirty="0" err="1"/>
              <a:t>diesden</a:t>
            </a:r>
            <a:r>
              <a:rPr lang="de-DE" baseline="0" dirty="0"/>
              <a:t> Systemen schaffen wir es, die HA zu reduzieren, trotzdem viel Übung und Wiederholung bieten zu können. Zusätzlich HA-Regelung, 60 min. Takt der Stunden usw. </a:t>
            </a:r>
          </a:p>
        </p:txBody>
      </p:sp>
      <p:sp>
        <p:nvSpPr>
          <p:cNvPr id="4" name="Foliennummernplatzhalter 3"/>
          <p:cNvSpPr>
            <a:spLocks noGrp="1"/>
          </p:cNvSpPr>
          <p:nvPr>
            <p:ph type="sldNum" sz="quarter" idx="10"/>
          </p:nvPr>
        </p:nvSpPr>
        <p:spPr/>
        <p:txBody>
          <a:bodyPr/>
          <a:lstStyle/>
          <a:p>
            <a:fld id="{BC19C24D-01CB-4996-A7EB-301C6EC5C13B}" type="slidenum">
              <a:rPr lang="de-DE" smtClean="0"/>
              <a:t>13</a:t>
            </a:fld>
            <a:endParaRPr lang="de-DE"/>
          </a:p>
        </p:txBody>
      </p:sp>
    </p:spTree>
    <p:extLst>
      <p:ext uri="{BB962C8B-B14F-4D97-AF65-F5344CB8AC3E}">
        <p14:creationId xmlns:p14="http://schemas.microsoft.com/office/powerpoint/2010/main" val="785463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C19C24D-01CB-4996-A7EB-301C6EC5C13B}" type="slidenum">
              <a:rPr lang="de-DE" smtClean="0"/>
              <a:t>14</a:t>
            </a:fld>
            <a:endParaRPr lang="de-DE"/>
          </a:p>
        </p:txBody>
      </p:sp>
    </p:spTree>
    <p:extLst>
      <p:ext uri="{BB962C8B-B14F-4D97-AF65-F5344CB8AC3E}">
        <p14:creationId xmlns:p14="http://schemas.microsoft.com/office/powerpoint/2010/main" val="242728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sind allesamt sehr effektive Antworten auf die G8 Diskussion, die grundsätzlich viel zu emotional geführt wird. Mit </a:t>
            </a:r>
            <a:r>
              <a:rPr lang="de-DE" baseline="0" dirty="0" err="1"/>
              <a:t>diesden</a:t>
            </a:r>
            <a:r>
              <a:rPr lang="de-DE" baseline="0" dirty="0"/>
              <a:t> Systemen schaffen wir es, die HA zu reduzieren, trotzdem viel Übung und Wiederholung bieten zu können. Zusätzlich HA-Regelung, 60 min. Takt der Stunden usw. </a:t>
            </a:r>
          </a:p>
        </p:txBody>
      </p:sp>
      <p:sp>
        <p:nvSpPr>
          <p:cNvPr id="4" name="Foliennummernplatzhalter 3"/>
          <p:cNvSpPr>
            <a:spLocks noGrp="1"/>
          </p:cNvSpPr>
          <p:nvPr>
            <p:ph type="sldNum" sz="quarter" idx="10"/>
          </p:nvPr>
        </p:nvSpPr>
        <p:spPr/>
        <p:txBody>
          <a:bodyPr/>
          <a:lstStyle/>
          <a:p>
            <a:fld id="{BC19C24D-01CB-4996-A7EB-301C6EC5C13B}" type="slidenum">
              <a:rPr lang="de-DE" smtClean="0"/>
              <a:t>15</a:t>
            </a:fld>
            <a:endParaRPr lang="de-DE"/>
          </a:p>
        </p:txBody>
      </p:sp>
    </p:spTree>
    <p:extLst>
      <p:ext uri="{BB962C8B-B14F-4D97-AF65-F5344CB8AC3E}">
        <p14:creationId xmlns:p14="http://schemas.microsoft.com/office/powerpoint/2010/main" val="13476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 willkommen hier bei uns</a:t>
            </a:r>
            <a:r>
              <a:rPr lang="de-DE" baseline="0" dirty="0"/>
              <a:t> und falls Sie noch ein Kind haben, dass zu uns kommen soll. Der </a:t>
            </a:r>
            <a:r>
              <a:rPr lang="de-DE" baseline="0" dirty="0" err="1"/>
              <a:t>Kennenlern</a:t>
            </a:r>
            <a:r>
              <a:rPr lang="de-DE" baseline="0" dirty="0"/>
              <a:t>-Nachmittag wird dann auch wieder günstiger liegen.</a:t>
            </a:r>
            <a:endParaRPr lang="de-DE" dirty="0"/>
          </a:p>
        </p:txBody>
      </p:sp>
      <p:sp>
        <p:nvSpPr>
          <p:cNvPr id="4" name="Foliennummernplatzhalter 3"/>
          <p:cNvSpPr>
            <a:spLocks noGrp="1"/>
          </p:cNvSpPr>
          <p:nvPr>
            <p:ph type="sldNum" sz="quarter" idx="10"/>
          </p:nvPr>
        </p:nvSpPr>
        <p:spPr/>
        <p:txBody>
          <a:bodyPr/>
          <a:lstStyle/>
          <a:p>
            <a:fld id="{BC19C24D-01CB-4996-A7EB-301C6EC5C13B}" type="slidenum">
              <a:rPr lang="de-DE" smtClean="0"/>
              <a:t>2</a:t>
            </a:fld>
            <a:endParaRPr lang="de-DE"/>
          </a:p>
        </p:txBody>
      </p:sp>
    </p:spTree>
    <p:extLst>
      <p:ext uri="{BB962C8B-B14F-4D97-AF65-F5344CB8AC3E}">
        <p14:creationId xmlns:p14="http://schemas.microsoft.com/office/powerpoint/2010/main" val="192631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 willkommen hier bei uns</a:t>
            </a:r>
            <a:r>
              <a:rPr lang="de-DE" baseline="0" dirty="0"/>
              <a:t> und falls Sie noch ein Kind haben, dass zu uns kommen soll. Der </a:t>
            </a:r>
            <a:r>
              <a:rPr lang="de-DE" baseline="0" dirty="0" err="1"/>
              <a:t>Kennenlern</a:t>
            </a:r>
            <a:r>
              <a:rPr lang="de-DE" baseline="0" dirty="0"/>
              <a:t>-Nachmittag wird dann auch wieder günstiger liegen.</a:t>
            </a:r>
            <a:endParaRPr lang="de-DE" dirty="0"/>
          </a:p>
        </p:txBody>
      </p:sp>
      <p:sp>
        <p:nvSpPr>
          <p:cNvPr id="4" name="Foliennummernplatzhalter 3"/>
          <p:cNvSpPr>
            <a:spLocks noGrp="1"/>
          </p:cNvSpPr>
          <p:nvPr>
            <p:ph type="sldNum" sz="quarter" idx="10"/>
          </p:nvPr>
        </p:nvSpPr>
        <p:spPr/>
        <p:txBody>
          <a:bodyPr/>
          <a:lstStyle/>
          <a:p>
            <a:fld id="{BC19C24D-01CB-4996-A7EB-301C6EC5C13B}" type="slidenum">
              <a:rPr lang="de-DE" smtClean="0"/>
              <a:t>3</a:t>
            </a:fld>
            <a:endParaRPr lang="de-DE"/>
          </a:p>
        </p:txBody>
      </p:sp>
    </p:spTree>
    <p:extLst>
      <p:ext uri="{BB962C8B-B14F-4D97-AF65-F5344CB8AC3E}">
        <p14:creationId xmlns:p14="http://schemas.microsoft.com/office/powerpoint/2010/main" val="168576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Kommunikation mit der Schule, Abläufe bei Schwierigkeiten …?</a:t>
            </a:r>
          </a:p>
        </p:txBody>
      </p:sp>
      <p:sp>
        <p:nvSpPr>
          <p:cNvPr id="4" name="Foliennummernplatzhalter 3"/>
          <p:cNvSpPr>
            <a:spLocks noGrp="1"/>
          </p:cNvSpPr>
          <p:nvPr>
            <p:ph type="sldNum" sz="quarter" idx="10"/>
          </p:nvPr>
        </p:nvSpPr>
        <p:spPr/>
        <p:txBody>
          <a:bodyPr/>
          <a:lstStyle/>
          <a:p>
            <a:fld id="{BC19C24D-01CB-4996-A7EB-301C6EC5C13B}" type="slidenum">
              <a:rPr lang="de-DE" smtClean="0"/>
              <a:t>4</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BC19C24D-01CB-4996-A7EB-301C6EC5C13B}" type="slidenum">
              <a:rPr lang="de-DE" smtClean="0"/>
              <a:t>5</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Kommunikation mit der Schule, Abläufe bei Schwierigkeiten …?</a:t>
            </a:r>
          </a:p>
        </p:txBody>
      </p:sp>
      <p:sp>
        <p:nvSpPr>
          <p:cNvPr id="4" name="Foliennummernplatzhalter 3"/>
          <p:cNvSpPr>
            <a:spLocks noGrp="1"/>
          </p:cNvSpPr>
          <p:nvPr>
            <p:ph type="sldNum" sz="quarter" idx="10"/>
          </p:nvPr>
        </p:nvSpPr>
        <p:spPr/>
        <p:txBody>
          <a:bodyPr/>
          <a:lstStyle/>
          <a:p>
            <a:fld id="{BC19C24D-01CB-4996-A7EB-301C6EC5C13B}" type="slidenum">
              <a:rPr lang="de-DE" smtClean="0"/>
              <a:t>6</a:t>
            </a:fld>
            <a:endParaRPr lang="de-DE"/>
          </a:p>
        </p:txBody>
      </p:sp>
    </p:spTree>
    <p:extLst>
      <p:ext uri="{BB962C8B-B14F-4D97-AF65-F5344CB8AC3E}">
        <p14:creationId xmlns:p14="http://schemas.microsoft.com/office/powerpoint/2010/main" val="398677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Kommunikation mit der Schule, Abläufe bei Schwierigkeiten …?</a:t>
            </a:r>
          </a:p>
        </p:txBody>
      </p:sp>
      <p:sp>
        <p:nvSpPr>
          <p:cNvPr id="4" name="Foliennummernplatzhalter 3"/>
          <p:cNvSpPr>
            <a:spLocks noGrp="1"/>
          </p:cNvSpPr>
          <p:nvPr>
            <p:ph type="sldNum" sz="quarter" idx="10"/>
          </p:nvPr>
        </p:nvSpPr>
        <p:spPr/>
        <p:txBody>
          <a:bodyPr/>
          <a:lstStyle/>
          <a:p>
            <a:fld id="{BC19C24D-01CB-4996-A7EB-301C6EC5C13B}" type="slidenum">
              <a:rPr lang="de-DE" smtClean="0"/>
              <a:t>7</a:t>
            </a:fld>
            <a:endParaRPr lang="de-DE"/>
          </a:p>
        </p:txBody>
      </p:sp>
    </p:spTree>
    <p:extLst>
      <p:ext uri="{BB962C8B-B14F-4D97-AF65-F5344CB8AC3E}">
        <p14:creationId xmlns:p14="http://schemas.microsoft.com/office/powerpoint/2010/main" val="131889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Meine Informationen heute zur Erprobungsstufe sind</a:t>
            </a:r>
            <a:r>
              <a:rPr lang="de-DE" baseline="0" dirty="0"/>
              <a:t> ganz grob aber wie ich denke die wichtigsten Informationen zu den Bereichen mit denen ihre Kinder dann als erstes zu tun haben werden. Mehr Einzelheiten erfahren sie dann in den einzelnen Präsentationen hier im Treppenhaus und an einigen anderen </a:t>
            </a:r>
            <a:endParaRPr lang="de-DE" dirty="0"/>
          </a:p>
        </p:txBody>
      </p:sp>
      <p:sp>
        <p:nvSpPr>
          <p:cNvPr id="4" name="Foliennummernplatzhalter 3"/>
          <p:cNvSpPr>
            <a:spLocks noGrp="1"/>
          </p:cNvSpPr>
          <p:nvPr>
            <p:ph type="sldNum" sz="quarter" idx="10"/>
          </p:nvPr>
        </p:nvSpPr>
        <p:spPr/>
        <p:txBody>
          <a:bodyPr/>
          <a:lstStyle/>
          <a:p>
            <a:fld id="{BC19C24D-01CB-4996-A7EB-301C6EC5C13B}" type="slidenum">
              <a:rPr lang="de-DE" smtClean="0"/>
              <a:t>8</a:t>
            </a:fld>
            <a:endParaRPr lang="de-DE"/>
          </a:p>
        </p:txBody>
      </p:sp>
    </p:spTree>
    <p:extLst>
      <p:ext uri="{BB962C8B-B14F-4D97-AF65-F5344CB8AC3E}">
        <p14:creationId xmlns:p14="http://schemas.microsoft.com/office/powerpoint/2010/main" val="1533723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Informationen zur</a:t>
            </a:r>
            <a:r>
              <a:rPr lang="de-DE" baseline="0" dirty="0"/>
              <a:t> Bläserklasse nebenan im Musikraum</a:t>
            </a:r>
          </a:p>
          <a:p>
            <a:endParaRPr lang="de-DE" dirty="0"/>
          </a:p>
        </p:txBody>
      </p:sp>
      <p:sp>
        <p:nvSpPr>
          <p:cNvPr id="4" name="Foliennummernplatzhalter 3"/>
          <p:cNvSpPr>
            <a:spLocks noGrp="1"/>
          </p:cNvSpPr>
          <p:nvPr>
            <p:ph type="sldNum" sz="quarter" idx="10"/>
          </p:nvPr>
        </p:nvSpPr>
        <p:spPr/>
        <p:txBody>
          <a:bodyPr/>
          <a:lstStyle/>
          <a:p>
            <a:fld id="{BC19C24D-01CB-4996-A7EB-301C6EC5C13B}" type="slidenum">
              <a:rPr lang="de-DE" smtClean="0"/>
              <a:t>9</a:t>
            </a:fld>
            <a:endParaRPr lang="de-DE"/>
          </a:p>
        </p:txBody>
      </p:sp>
    </p:spTree>
    <p:extLst>
      <p:ext uri="{BB962C8B-B14F-4D97-AF65-F5344CB8AC3E}">
        <p14:creationId xmlns:p14="http://schemas.microsoft.com/office/powerpoint/2010/main" val="74752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A9E1599-A3A4-4831-8240-0582DCDCC402}" type="slidenum">
              <a:rPr lang="de-DE"/>
              <a:pPr/>
              <a:t>‹Nr.›</a:t>
            </a:fld>
            <a:endParaRPr lang="de-DE"/>
          </a:p>
        </p:txBody>
      </p:sp>
    </p:spTree>
    <p:extLst>
      <p:ext uri="{BB962C8B-B14F-4D97-AF65-F5344CB8AC3E}">
        <p14:creationId xmlns:p14="http://schemas.microsoft.com/office/powerpoint/2010/main" val="3507573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8FF43F1-1262-4E18-A5AB-7BD93460DA69}" type="slidenum">
              <a:rPr lang="de-DE"/>
              <a:pPr/>
              <a:t>‹Nr.›</a:t>
            </a:fld>
            <a:endParaRPr lang="de-DE"/>
          </a:p>
        </p:txBody>
      </p:sp>
    </p:spTree>
    <p:extLst>
      <p:ext uri="{BB962C8B-B14F-4D97-AF65-F5344CB8AC3E}">
        <p14:creationId xmlns:p14="http://schemas.microsoft.com/office/powerpoint/2010/main" val="76738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4153BED0-EA4B-4F98-AAF3-CB3568E92C35}" type="slidenum">
              <a:rPr lang="de-DE"/>
              <a:pPr/>
              <a:t>‹Nr.›</a:t>
            </a:fld>
            <a:endParaRPr lang="de-DE"/>
          </a:p>
        </p:txBody>
      </p:sp>
    </p:spTree>
    <p:extLst>
      <p:ext uri="{BB962C8B-B14F-4D97-AF65-F5344CB8AC3E}">
        <p14:creationId xmlns:p14="http://schemas.microsoft.com/office/powerpoint/2010/main" val="1659235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DE"/>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9B149A6C-ADB3-49EE-86C6-8907435C5353}" type="slidenum">
              <a:rPr lang="de-DE"/>
              <a:pPr/>
              <a:t>‹Nr.›</a:t>
            </a:fld>
            <a:endParaRPr lang="de-DE"/>
          </a:p>
        </p:txBody>
      </p:sp>
    </p:spTree>
    <p:extLst>
      <p:ext uri="{BB962C8B-B14F-4D97-AF65-F5344CB8AC3E}">
        <p14:creationId xmlns:p14="http://schemas.microsoft.com/office/powerpoint/2010/main" val="83008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B262A929-F7F0-4FC5-A899-8B68AD4CEA9A}" type="slidenum">
              <a:rPr lang="de-DE"/>
              <a:pPr/>
              <a:t>‹Nr.›</a:t>
            </a:fld>
            <a:endParaRPr lang="de-DE"/>
          </a:p>
        </p:txBody>
      </p:sp>
    </p:spTree>
    <p:extLst>
      <p:ext uri="{BB962C8B-B14F-4D97-AF65-F5344CB8AC3E}">
        <p14:creationId xmlns:p14="http://schemas.microsoft.com/office/powerpoint/2010/main" val="11111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0A36718F-9ADB-48F7-BB23-6932CB21CB44}" type="slidenum">
              <a:rPr lang="de-DE"/>
              <a:pPr/>
              <a:t>‹Nr.›</a:t>
            </a:fld>
            <a:endParaRPr lang="de-DE"/>
          </a:p>
        </p:txBody>
      </p:sp>
    </p:spTree>
    <p:extLst>
      <p:ext uri="{BB962C8B-B14F-4D97-AF65-F5344CB8AC3E}">
        <p14:creationId xmlns:p14="http://schemas.microsoft.com/office/powerpoint/2010/main" val="88884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DE841AE3-5012-4C61-85AF-5CF6667F1768}" type="slidenum">
              <a:rPr lang="de-DE"/>
              <a:pPr/>
              <a:t>‹Nr.›</a:t>
            </a:fld>
            <a:endParaRPr lang="de-DE"/>
          </a:p>
        </p:txBody>
      </p:sp>
    </p:spTree>
    <p:extLst>
      <p:ext uri="{BB962C8B-B14F-4D97-AF65-F5344CB8AC3E}">
        <p14:creationId xmlns:p14="http://schemas.microsoft.com/office/powerpoint/2010/main" val="336375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1A76213E-B083-45AB-8C37-6C6787EF2785}" type="slidenum">
              <a:rPr lang="de-DE"/>
              <a:pPr/>
              <a:t>‹Nr.›</a:t>
            </a:fld>
            <a:endParaRPr lang="de-DE"/>
          </a:p>
        </p:txBody>
      </p:sp>
    </p:spTree>
    <p:extLst>
      <p:ext uri="{BB962C8B-B14F-4D97-AF65-F5344CB8AC3E}">
        <p14:creationId xmlns:p14="http://schemas.microsoft.com/office/powerpoint/2010/main" val="99113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3D294A47-85C8-49AB-B590-D6EB4E1AE0CB}" type="slidenum">
              <a:rPr lang="de-DE"/>
              <a:pPr/>
              <a:t>‹Nr.›</a:t>
            </a:fld>
            <a:endParaRPr lang="de-DE"/>
          </a:p>
        </p:txBody>
      </p:sp>
    </p:spTree>
    <p:extLst>
      <p:ext uri="{BB962C8B-B14F-4D97-AF65-F5344CB8AC3E}">
        <p14:creationId xmlns:p14="http://schemas.microsoft.com/office/powerpoint/2010/main" val="427125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BF9E46CB-CE1E-4D07-8F24-2F7507FB6CE3}" type="slidenum">
              <a:rPr lang="de-DE"/>
              <a:pPr/>
              <a:t>‹Nr.›</a:t>
            </a:fld>
            <a:endParaRPr lang="de-DE"/>
          </a:p>
        </p:txBody>
      </p:sp>
    </p:spTree>
    <p:extLst>
      <p:ext uri="{BB962C8B-B14F-4D97-AF65-F5344CB8AC3E}">
        <p14:creationId xmlns:p14="http://schemas.microsoft.com/office/powerpoint/2010/main" val="360840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C4E72605-5D2A-4F28-BF6B-95D1F0586A12}" type="slidenum">
              <a:rPr lang="de-DE"/>
              <a:pPr/>
              <a:t>‹Nr.›</a:t>
            </a:fld>
            <a:endParaRPr lang="de-DE"/>
          </a:p>
        </p:txBody>
      </p:sp>
    </p:spTree>
    <p:extLst>
      <p:ext uri="{BB962C8B-B14F-4D97-AF65-F5344CB8AC3E}">
        <p14:creationId xmlns:p14="http://schemas.microsoft.com/office/powerpoint/2010/main" val="104193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3842EA5D-A8E4-475E-A4A0-A2ABDA992103}" type="slidenum">
              <a:rPr lang="de-DE"/>
              <a:pPr/>
              <a:t>‹Nr.›</a:t>
            </a:fld>
            <a:endParaRPr lang="de-DE"/>
          </a:p>
        </p:txBody>
      </p:sp>
    </p:spTree>
    <p:extLst>
      <p:ext uri="{BB962C8B-B14F-4D97-AF65-F5344CB8AC3E}">
        <p14:creationId xmlns:p14="http://schemas.microsoft.com/office/powerpoint/2010/main" val="83953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266CF02-2AF5-48BA-88B8-6CB1041AF4B5}"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3375"/>
            <a:ext cx="8377971"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p:cNvSpPr>
            <a:spLocks noGrp="1" noChangeArrowheads="1"/>
          </p:cNvSpPr>
          <p:nvPr>
            <p:ph type="ctrTitle"/>
          </p:nvPr>
        </p:nvSpPr>
        <p:spPr>
          <a:xfrm>
            <a:off x="370494" y="2390346"/>
            <a:ext cx="8233954" cy="2520280"/>
          </a:xfrm>
        </p:spPr>
        <p:txBody>
          <a:bodyPr/>
          <a:lstStyle/>
          <a:p>
            <a:r>
              <a:rPr lang="de-DE" dirty="0"/>
              <a:t>Kennenlern-Konferenz 2021</a:t>
            </a:r>
            <a:br>
              <a:rPr lang="de-DE" dirty="0"/>
            </a:br>
            <a:r>
              <a:rPr lang="de-DE" dirty="0"/>
              <a:t>für die neuen Klassen 5 </a:t>
            </a:r>
            <a:br>
              <a:rPr lang="de-DE" dirty="0"/>
            </a:br>
            <a:r>
              <a:rPr lang="de-DE" sz="2400" dirty="0"/>
              <a:t>am</a:t>
            </a:r>
            <a:br>
              <a:rPr lang="de-DE" sz="2400" dirty="0"/>
            </a:br>
            <a:r>
              <a:rPr lang="de-DE" sz="2400" dirty="0"/>
              <a:t>Evangelischen Gymnasium Meinerzhagen</a:t>
            </a:r>
          </a:p>
        </p:txBody>
      </p:sp>
      <p:sp>
        <p:nvSpPr>
          <p:cNvPr id="2" name="Untertitel 1"/>
          <p:cNvSpPr>
            <a:spLocks noGrp="1"/>
          </p:cNvSpPr>
          <p:nvPr>
            <p:ph type="subTitle" idx="1"/>
          </p:nvPr>
        </p:nvSpPr>
        <p:spPr>
          <a:xfrm>
            <a:off x="1403648" y="5157192"/>
            <a:ext cx="6400800" cy="960512"/>
          </a:xfrm>
        </p:spPr>
        <p:txBody>
          <a:bodyPr/>
          <a:lstStyle/>
          <a:p>
            <a:r>
              <a:rPr lang="de-DE" sz="4000" dirty="0"/>
              <a:t>Herzlich Willkommen!!!</a:t>
            </a:r>
          </a:p>
        </p:txBody>
      </p:sp>
      <p:grpSp>
        <p:nvGrpSpPr>
          <p:cNvPr id="14" name="Gruppieren 13"/>
          <p:cNvGrpSpPr/>
          <p:nvPr/>
        </p:nvGrpSpPr>
        <p:grpSpPr>
          <a:xfrm rot="5400000">
            <a:off x="8522179" y="6274176"/>
            <a:ext cx="426280" cy="261741"/>
            <a:chOff x="0" y="0"/>
            <a:chExt cx="781050" cy="419100"/>
          </a:xfrm>
        </p:grpSpPr>
        <p:sp>
          <p:nvSpPr>
            <p:cNvPr id="15" name="Rechteck 14"/>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Rechteck 15"/>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Rechteck 16"/>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8" name="Textfeld 17"/>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Tree>
    <p:extLst>
      <p:ext uri="{BB962C8B-B14F-4D97-AF65-F5344CB8AC3E}">
        <p14:creationId xmlns:p14="http://schemas.microsoft.com/office/powerpoint/2010/main" val="240375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8" y="332656"/>
            <a:ext cx="8341070" cy="130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32407" y="1945680"/>
            <a:ext cx="8272041" cy="936104"/>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Unterstützungssysteme</a:t>
            </a:r>
          </a:p>
        </p:txBody>
      </p:sp>
      <p:sp>
        <p:nvSpPr>
          <p:cNvPr id="17" name="Untertitel 4"/>
          <p:cNvSpPr>
            <a:spLocks noGrp="1"/>
          </p:cNvSpPr>
          <p:nvPr>
            <p:ph type="subTitle" idx="1"/>
          </p:nvPr>
        </p:nvSpPr>
        <p:spPr>
          <a:xfrm>
            <a:off x="539552" y="2780927"/>
            <a:ext cx="7776863" cy="3410979"/>
          </a:xfrm>
        </p:spPr>
        <p:txBody>
          <a:bodyPr>
            <a:noAutofit/>
          </a:bodyPr>
          <a:lstStyle/>
          <a:p>
            <a:pPr marL="457200" indent="-457200" algn="l">
              <a:buFont typeface="Arial" panose="020B0604020202020204" pitchFamily="34" charset="0"/>
              <a:buChar char="•"/>
            </a:pPr>
            <a:r>
              <a:rPr lang="de-DE" b="1" dirty="0">
                <a:solidFill>
                  <a:srgbClr val="002060"/>
                </a:solidFill>
              </a:rPr>
              <a:t>Patenkonzept</a:t>
            </a:r>
          </a:p>
          <a:p>
            <a:pPr marL="457200" indent="-457200" algn="l">
              <a:buFont typeface="Arial" panose="020B0604020202020204" pitchFamily="34" charset="0"/>
              <a:buChar char="•"/>
            </a:pPr>
            <a:r>
              <a:rPr lang="de-DE" b="1" dirty="0">
                <a:solidFill>
                  <a:srgbClr val="002060"/>
                </a:solidFill>
              </a:rPr>
              <a:t>FUN = </a:t>
            </a:r>
            <a:r>
              <a:rPr lang="de-DE" b="1" dirty="0">
                <a:solidFill>
                  <a:srgbClr val="FF0000"/>
                </a:solidFill>
              </a:rPr>
              <a:t>F</a:t>
            </a:r>
            <a:r>
              <a:rPr lang="de-DE" b="1" dirty="0">
                <a:solidFill>
                  <a:srgbClr val="002060"/>
                </a:solidFill>
              </a:rPr>
              <a:t>ördern </a:t>
            </a:r>
            <a:r>
              <a:rPr lang="de-DE" b="1" dirty="0">
                <a:solidFill>
                  <a:srgbClr val="FF0000"/>
                </a:solidFill>
              </a:rPr>
              <a:t>U</a:t>
            </a:r>
            <a:r>
              <a:rPr lang="de-DE" b="1" dirty="0">
                <a:solidFill>
                  <a:srgbClr val="002060"/>
                </a:solidFill>
              </a:rPr>
              <a:t>nd </a:t>
            </a:r>
            <a:r>
              <a:rPr lang="de-DE" b="1" dirty="0">
                <a:solidFill>
                  <a:srgbClr val="FF0000"/>
                </a:solidFill>
              </a:rPr>
              <a:t>N</a:t>
            </a:r>
            <a:r>
              <a:rPr lang="de-DE" b="1" dirty="0">
                <a:solidFill>
                  <a:srgbClr val="002060"/>
                </a:solidFill>
              </a:rPr>
              <a:t>achhilfe</a:t>
            </a:r>
            <a:endParaRPr lang="de-DE" sz="2400" b="1" dirty="0">
              <a:solidFill>
                <a:srgbClr val="002060"/>
              </a:solidFill>
            </a:endParaRPr>
          </a:p>
          <a:p>
            <a:pPr marL="457200" indent="-457200" algn="l">
              <a:buFont typeface="Arial" panose="020B0604020202020204" pitchFamily="34" charset="0"/>
              <a:buChar char="•"/>
            </a:pPr>
            <a:r>
              <a:rPr lang="de-DE" sz="2800" b="1" dirty="0">
                <a:solidFill>
                  <a:srgbClr val="002060"/>
                </a:solidFill>
              </a:rPr>
              <a:t>LERNCOACH</a:t>
            </a:r>
            <a:endParaRPr lang="de-DE" sz="2400" b="1" dirty="0">
              <a:solidFill>
                <a:srgbClr val="002060"/>
              </a:solidFill>
            </a:endParaRPr>
          </a:p>
          <a:p>
            <a:pPr marL="457200" indent="-457200" algn="l">
              <a:buFont typeface="Arial" panose="020B0604020202020204" pitchFamily="34" charset="0"/>
              <a:buChar char="•"/>
            </a:pPr>
            <a:r>
              <a:rPr lang="de-DE" sz="2800" b="1" dirty="0">
                <a:solidFill>
                  <a:srgbClr val="002060"/>
                </a:solidFill>
              </a:rPr>
              <a:t>Deutsch FÖ </a:t>
            </a:r>
          </a:p>
          <a:p>
            <a:pPr marL="457200" indent="-457200" algn="l">
              <a:buFont typeface="Arial" panose="020B0604020202020204" pitchFamily="34" charset="0"/>
              <a:buChar char="•"/>
            </a:pPr>
            <a:r>
              <a:rPr lang="de-DE" sz="2800" b="1" dirty="0">
                <a:solidFill>
                  <a:srgbClr val="002060"/>
                </a:solidFill>
              </a:rPr>
              <a:t>Hausaufgabenbetreuung</a:t>
            </a:r>
          </a:p>
          <a:p>
            <a:pPr algn="l"/>
            <a:endParaRPr lang="de-DE" sz="2400" b="1" dirty="0">
              <a:solidFill>
                <a:srgbClr val="002060"/>
              </a:solidFill>
            </a:endParaRPr>
          </a:p>
        </p:txBody>
      </p:sp>
    </p:spTree>
    <p:extLst>
      <p:ext uri="{BB962C8B-B14F-4D97-AF65-F5344CB8AC3E}">
        <p14:creationId xmlns:p14="http://schemas.microsoft.com/office/powerpoint/2010/main" val="24961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strips(downRight)">
                                      <p:cBhvr>
                                        <p:cTn id="12" dur="1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strips(downRight)">
                                      <p:cBhvr>
                                        <p:cTn id="17" dur="10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strips(downRight)">
                                      <p:cBhvr>
                                        <p:cTn id="22" dur="10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strips(downRight)">
                                      <p:cBhvr>
                                        <p:cTn id="27" dur="10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strips(downRight)">
                                      <p:cBhvr>
                                        <p:cTn id="32"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8" name="Picture 4" descr="Speisen1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997" y="1979464"/>
            <a:ext cx="29876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08" y="332656"/>
            <a:ext cx="8341070" cy="130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32407" y="1945680"/>
            <a:ext cx="8272041" cy="936104"/>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Mensa</a:t>
            </a:r>
          </a:p>
        </p:txBody>
      </p:sp>
      <p:sp>
        <p:nvSpPr>
          <p:cNvPr id="2" name="Untertitel 1"/>
          <p:cNvSpPr>
            <a:spLocks noGrp="1"/>
          </p:cNvSpPr>
          <p:nvPr>
            <p:ph type="subTitle" idx="1"/>
          </p:nvPr>
        </p:nvSpPr>
        <p:spPr>
          <a:xfrm>
            <a:off x="368328" y="2599620"/>
            <a:ext cx="5616624" cy="3763080"/>
          </a:xfrm>
        </p:spPr>
        <p:txBody>
          <a:bodyPr/>
          <a:lstStyle/>
          <a:p>
            <a:pPr marL="457200" indent="-457200" algn="l">
              <a:buFont typeface="Arial" panose="020B0604020202020204" pitchFamily="34" charset="0"/>
              <a:buChar char="•"/>
            </a:pPr>
            <a:r>
              <a:rPr lang="de-DE" sz="2400" dirty="0">
                <a:solidFill>
                  <a:srgbClr val="002060"/>
                </a:solidFill>
              </a:rPr>
              <a:t>Schmeckt gut, ist gesund und abwechslungsreich.</a:t>
            </a:r>
          </a:p>
          <a:p>
            <a:pPr marL="457200" indent="-457200" algn="l">
              <a:buFont typeface="Arial" panose="020B0604020202020204" pitchFamily="34" charset="0"/>
              <a:buChar char="•"/>
            </a:pPr>
            <a:r>
              <a:rPr lang="de-DE" sz="2400" dirty="0">
                <a:solidFill>
                  <a:srgbClr val="002060"/>
                </a:solidFill>
              </a:rPr>
              <a:t>Konzept: </a:t>
            </a:r>
            <a:r>
              <a:rPr lang="de-DE" sz="2400" dirty="0" err="1">
                <a:solidFill>
                  <a:srgbClr val="002060"/>
                </a:solidFill>
              </a:rPr>
              <a:t>free</a:t>
            </a:r>
            <a:r>
              <a:rPr lang="de-DE" sz="2400" dirty="0">
                <a:solidFill>
                  <a:srgbClr val="002060"/>
                </a:solidFill>
              </a:rPr>
              <a:t> </a:t>
            </a:r>
            <a:r>
              <a:rPr lang="de-DE" sz="2400" dirty="0" err="1">
                <a:solidFill>
                  <a:srgbClr val="002060"/>
                </a:solidFill>
              </a:rPr>
              <a:t>flow</a:t>
            </a:r>
            <a:r>
              <a:rPr lang="de-DE" sz="2400" dirty="0">
                <a:solidFill>
                  <a:srgbClr val="002060"/>
                </a:solidFill>
              </a:rPr>
              <a:t>, Gerichte und Zutaten sind frei zusammenstellbar</a:t>
            </a:r>
          </a:p>
          <a:p>
            <a:pPr marL="457200" indent="-457200" algn="l">
              <a:buFont typeface="Arial" panose="020B0604020202020204" pitchFamily="34" charset="0"/>
              <a:buChar char="•"/>
            </a:pPr>
            <a:r>
              <a:rPr lang="de-DE" sz="2400" dirty="0">
                <a:solidFill>
                  <a:srgbClr val="002060"/>
                </a:solidFill>
              </a:rPr>
              <a:t>Preis im Abo: ca. 4 € </a:t>
            </a:r>
          </a:p>
          <a:p>
            <a:pPr marL="457200" indent="-457200" algn="l">
              <a:buFont typeface="Arial" panose="020B0604020202020204" pitchFamily="34" charset="0"/>
              <a:buChar char="•"/>
            </a:pPr>
            <a:r>
              <a:rPr lang="de-DE" sz="2400" dirty="0">
                <a:solidFill>
                  <a:srgbClr val="002060"/>
                </a:solidFill>
              </a:rPr>
              <a:t>Es geht aber auch spontan       </a:t>
            </a:r>
          </a:p>
          <a:p>
            <a:pPr marL="457200" indent="-457200" algn="l">
              <a:buFont typeface="Arial" panose="020B0604020202020204" pitchFamily="34" charset="0"/>
              <a:buChar char="•"/>
            </a:pPr>
            <a:r>
              <a:rPr lang="de-DE" sz="2400" b="1" dirty="0">
                <a:solidFill>
                  <a:srgbClr val="002060"/>
                </a:solidFill>
              </a:rPr>
              <a:t>Außerdem: Gesundes Frühstück!!</a:t>
            </a:r>
          </a:p>
        </p:txBody>
      </p:sp>
      <p:pic>
        <p:nvPicPr>
          <p:cNvPr id="4" name="Grafik 3">
            <a:extLst>
              <a:ext uri="{FF2B5EF4-FFF2-40B4-BE49-F238E27FC236}">
                <a16:creationId xmlns:a16="http://schemas.microsoft.com/office/drawing/2014/main" id="{1B5B9A03-8561-4B8F-9A1A-46859A5C9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996" y="1945680"/>
            <a:ext cx="2987675" cy="2240756"/>
          </a:xfrm>
          <a:prstGeom prst="rect">
            <a:avLst/>
          </a:prstGeom>
        </p:spPr>
      </p:pic>
    </p:spTree>
    <p:extLst>
      <p:ext uri="{BB962C8B-B14F-4D97-AF65-F5344CB8AC3E}">
        <p14:creationId xmlns:p14="http://schemas.microsoft.com/office/powerpoint/2010/main" val="3575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400817" y="1844824"/>
            <a:ext cx="8272041" cy="936104"/>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Sonstiges</a:t>
            </a:r>
          </a:p>
        </p:txBody>
      </p:sp>
      <p:sp>
        <p:nvSpPr>
          <p:cNvPr id="2" name="Untertitel 1"/>
          <p:cNvSpPr>
            <a:spLocks noGrp="1"/>
          </p:cNvSpPr>
          <p:nvPr>
            <p:ph type="subTitle" idx="1"/>
          </p:nvPr>
        </p:nvSpPr>
        <p:spPr>
          <a:xfrm>
            <a:off x="467543" y="2869331"/>
            <a:ext cx="8272041" cy="3493369"/>
          </a:xfrm>
        </p:spPr>
        <p:txBody>
          <a:bodyPr/>
          <a:lstStyle/>
          <a:p>
            <a:pPr marL="457200" indent="-457200" algn="l">
              <a:buFont typeface="Arial" panose="020B0604020202020204" pitchFamily="34" charset="0"/>
              <a:buChar char="•"/>
            </a:pPr>
            <a:r>
              <a:rPr lang="de-DE" sz="2400" dirty="0">
                <a:solidFill>
                  <a:srgbClr val="002060"/>
                </a:solidFill>
              </a:rPr>
              <a:t>Förderverein/Mensaverein/Gesundes Frühstück </a:t>
            </a:r>
          </a:p>
          <a:p>
            <a:pPr marL="457200" indent="-457200" algn="l">
              <a:buFont typeface="Arial" panose="020B0604020202020204" pitchFamily="34" charset="0"/>
              <a:buChar char="•"/>
            </a:pPr>
            <a:r>
              <a:rPr lang="de-DE" sz="2400" dirty="0">
                <a:solidFill>
                  <a:srgbClr val="002060"/>
                </a:solidFill>
              </a:rPr>
              <a:t>Essen am ersten Schultag </a:t>
            </a:r>
            <a:r>
              <a:rPr lang="de-DE" sz="2400" dirty="0">
                <a:solidFill>
                  <a:srgbClr val="002060"/>
                </a:solidFill>
                <a:sym typeface="Wingdings" panose="05000000000000000000" pitchFamily="2" charset="2"/>
              </a:rPr>
              <a:t> Formulare auf Homepage</a:t>
            </a:r>
            <a:endParaRPr lang="de-DE" sz="2400" dirty="0">
              <a:solidFill>
                <a:srgbClr val="002060"/>
              </a:solidFill>
            </a:endParaRPr>
          </a:p>
          <a:p>
            <a:pPr marL="457200" indent="-457200" algn="l">
              <a:buFont typeface="Arial" panose="020B0604020202020204" pitchFamily="34" charset="0"/>
              <a:buChar char="•"/>
            </a:pPr>
            <a:r>
              <a:rPr lang="de-DE" sz="2400" dirty="0">
                <a:solidFill>
                  <a:srgbClr val="002060"/>
                </a:solidFill>
              </a:rPr>
              <a:t>Klassenlisten + Buchanschaffungen</a:t>
            </a:r>
            <a:r>
              <a:rPr lang="de-DE" sz="2400" dirty="0">
                <a:solidFill>
                  <a:srgbClr val="002060"/>
                </a:solidFill>
                <a:sym typeface="Wingdings" panose="05000000000000000000" pitchFamily="2" charset="2"/>
              </a:rPr>
              <a:t>!!!</a:t>
            </a:r>
          </a:p>
          <a:p>
            <a:pPr algn="l"/>
            <a:endParaRPr lang="de-DE" sz="2400" dirty="0">
              <a:solidFill>
                <a:srgbClr val="002060"/>
              </a:solidFill>
            </a:endParaRPr>
          </a:p>
          <a:p>
            <a:pPr marL="457200" indent="-457200" algn="l">
              <a:buFont typeface="Arial" panose="020B0604020202020204" pitchFamily="34" charset="0"/>
              <a:buChar char="•"/>
            </a:pPr>
            <a:endParaRPr lang="de-DE" sz="2400" dirty="0">
              <a:solidFill>
                <a:srgbClr val="002060"/>
              </a:solidFill>
            </a:endParaRPr>
          </a:p>
          <a:p>
            <a:pPr marL="457200" indent="-457200" algn="l">
              <a:buFont typeface="Arial" panose="020B0604020202020204" pitchFamily="34" charset="0"/>
              <a:buChar char="•"/>
            </a:pPr>
            <a:endParaRPr lang="de-DE" sz="2400" dirty="0">
              <a:solidFill>
                <a:srgbClr val="002060"/>
              </a:solidFill>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66" y="332656"/>
            <a:ext cx="816959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2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400817" y="1844824"/>
            <a:ext cx="8272041" cy="72008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Aktion Sonnenblume</a:t>
            </a:r>
          </a:p>
        </p:txBody>
      </p:sp>
      <p:sp>
        <p:nvSpPr>
          <p:cNvPr id="2" name="Untertitel 1"/>
          <p:cNvSpPr>
            <a:spLocks noGrp="1"/>
          </p:cNvSpPr>
          <p:nvPr>
            <p:ph type="subTitle" idx="1"/>
          </p:nvPr>
        </p:nvSpPr>
        <p:spPr>
          <a:xfrm>
            <a:off x="480455" y="3068628"/>
            <a:ext cx="8272041" cy="3493369"/>
          </a:xfrm>
        </p:spPr>
        <p:txBody>
          <a:bodyPr/>
          <a:lstStyle/>
          <a:p>
            <a:pPr marL="342900" indent="-342900" algn="l">
              <a:buFont typeface="Arial" panose="020B0604020202020204" pitchFamily="34" charset="0"/>
              <a:buChar char="•"/>
            </a:pPr>
            <a:r>
              <a:rPr lang="de-DE" sz="2000" dirty="0">
                <a:solidFill>
                  <a:srgbClr val="002060"/>
                </a:solidFill>
                <a:sym typeface="Wingdings" panose="05000000000000000000" pitchFamily="2" charset="2"/>
              </a:rPr>
              <a:t>An der Schulwand rechts </a:t>
            </a:r>
          </a:p>
          <a:p>
            <a:pPr algn="l"/>
            <a:r>
              <a:rPr lang="de-DE" sz="2000" dirty="0">
                <a:solidFill>
                  <a:srgbClr val="002060"/>
                </a:solidFill>
                <a:sym typeface="Wingdings" panose="05000000000000000000" pitchFamily="2" charset="2"/>
              </a:rPr>
              <a:t>     neben dem Haupteingang </a:t>
            </a:r>
          </a:p>
          <a:p>
            <a:pPr algn="l"/>
            <a:r>
              <a:rPr lang="de-DE" sz="2000" dirty="0">
                <a:solidFill>
                  <a:srgbClr val="002060"/>
                </a:solidFill>
                <a:sym typeface="Wingdings" panose="05000000000000000000" pitchFamily="2" charset="2"/>
              </a:rPr>
              <a:t>     Stein mit Namen zum </a:t>
            </a:r>
          </a:p>
          <a:p>
            <a:pPr algn="l"/>
            <a:r>
              <a:rPr lang="de-DE" sz="2000" dirty="0">
                <a:solidFill>
                  <a:srgbClr val="002060"/>
                </a:solidFill>
                <a:sym typeface="Wingdings" panose="05000000000000000000" pitchFamily="2" charset="2"/>
              </a:rPr>
              <a:t>     passenden Klassenschild</a:t>
            </a:r>
          </a:p>
          <a:p>
            <a:pPr marL="342900" indent="-342900" algn="l">
              <a:buFont typeface="Arial" panose="020B0604020202020204" pitchFamily="34" charset="0"/>
              <a:buChar char="•"/>
            </a:pPr>
            <a:r>
              <a:rPr lang="de-DE" sz="2000" dirty="0">
                <a:solidFill>
                  <a:srgbClr val="002060"/>
                </a:solidFill>
                <a:sym typeface="Wingdings" panose="05000000000000000000" pitchFamily="2" charset="2"/>
              </a:rPr>
              <a:t>Danach Töpfchen mit </a:t>
            </a:r>
          </a:p>
          <a:p>
            <a:pPr algn="l"/>
            <a:r>
              <a:rPr lang="de-DE" sz="2000" dirty="0">
                <a:solidFill>
                  <a:srgbClr val="002060"/>
                </a:solidFill>
                <a:sym typeface="Wingdings" panose="05000000000000000000" pitchFamily="2" charset="2"/>
              </a:rPr>
              <a:t>     Minisonnenblumensamen mitnehmen</a:t>
            </a:r>
          </a:p>
          <a:p>
            <a:pPr algn="l"/>
            <a:r>
              <a:rPr lang="de-DE" sz="2000" dirty="0">
                <a:solidFill>
                  <a:srgbClr val="002060"/>
                </a:solidFill>
                <a:sym typeface="Wingdings" panose="05000000000000000000" pitchFamily="2" charset="2"/>
              </a:rPr>
              <a:t>     vom Tisch in der Nische.</a:t>
            </a:r>
          </a:p>
          <a:p>
            <a:pPr marL="342900" indent="-342900" algn="l">
              <a:buFont typeface="Arial" panose="020B0604020202020204" pitchFamily="34" charset="0"/>
              <a:buChar char="•"/>
            </a:pPr>
            <a:r>
              <a:rPr lang="de-DE" sz="2000" dirty="0">
                <a:solidFill>
                  <a:srgbClr val="002060"/>
                </a:solidFill>
                <a:sym typeface="Wingdings" panose="05000000000000000000" pitchFamily="2" charset="2"/>
              </a:rPr>
              <a:t>Am ersten Schultag nach den Ferien bringt dann jeder seine Sonnenblume wieder mit in die Schule!</a:t>
            </a:r>
          </a:p>
          <a:p>
            <a:pPr algn="l"/>
            <a:endParaRPr lang="de-DE" sz="2000" dirty="0">
              <a:solidFill>
                <a:srgbClr val="002060"/>
              </a:solidFill>
            </a:endParaRPr>
          </a:p>
          <a:p>
            <a:pPr marL="457200" indent="-457200" algn="l">
              <a:buFont typeface="Arial" panose="020B0604020202020204" pitchFamily="34" charset="0"/>
              <a:buChar char="•"/>
            </a:pPr>
            <a:endParaRPr lang="de-DE" sz="2000" dirty="0">
              <a:solidFill>
                <a:srgbClr val="002060"/>
              </a:solidFill>
            </a:endParaRPr>
          </a:p>
          <a:p>
            <a:pPr marL="457200" indent="-457200" algn="l">
              <a:buFont typeface="Arial" panose="020B0604020202020204" pitchFamily="34" charset="0"/>
              <a:buChar char="•"/>
            </a:pPr>
            <a:endParaRPr lang="de-DE" sz="2000" dirty="0">
              <a:solidFill>
                <a:srgbClr val="002060"/>
              </a:solidFill>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38" y="7835"/>
            <a:ext cx="816959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a:extLst>
              <a:ext uri="{FF2B5EF4-FFF2-40B4-BE49-F238E27FC236}">
                <a16:creationId xmlns:a16="http://schemas.microsoft.com/office/drawing/2014/main" id="{3288EE3F-A9E0-49A8-8BA0-DEEE9EF944BB}"/>
              </a:ext>
            </a:extLst>
          </p:cNvPr>
          <p:cNvPicPr>
            <a:picLocks noChangeAspect="1"/>
          </p:cNvPicPr>
          <p:nvPr/>
        </p:nvPicPr>
        <p:blipFill>
          <a:blip r:embed="rId4"/>
          <a:stretch>
            <a:fillRect/>
          </a:stretch>
        </p:blipFill>
        <p:spPr>
          <a:xfrm>
            <a:off x="5024723" y="2708920"/>
            <a:ext cx="3961148" cy="2880320"/>
          </a:xfrm>
          <a:prstGeom prst="rect">
            <a:avLst/>
          </a:prstGeom>
        </p:spPr>
      </p:pic>
    </p:spTree>
    <p:extLst>
      <p:ext uri="{BB962C8B-B14F-4D97-AF65-F5344CB8AC3E}">
        <p14:creationId xmlns:p14="http://schemas.microsoft.com/office/powerpoint/2010/main" val="37726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A9CED909-3EF3-486C-9ED5-065F55F89DED}"/>
              </a:ext>
            </a:extLst>
          </p:cNvPr>
          <p:cNvPicPr/>
          <p:nvPr/>
        </p:nvPicPr>
        <p:blipFill>
          <a:blip r:embed="rId3"/>
          <a:stretch>
            <a:fillRect/>
          </a:stretch>
        </p:blipFill>
        <p:spPr>
          <a:xfrm>
            <a:off x="3419872" y="2492895"/>
            <a:ext cx="5184901" cy="3517967"/>
          </a:xfrm>
          <a:prstGeom prst="rect">
            <a:avLst/>
          </a:prstGeom>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90" y="332656"/>
            <a:ext cx="816959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sp>
        <p:nvSpPr>
          <p:cNvPr id="16" name="Titel 2"/>
          <p:cNvSpPr>
            <a:spLocks noGrp="1"/>
          </p:cNvSpPr>
          <p:nvPr>
            <p:ph type="ctrTitle"/>
          </p:nvPr>
        </p:nvSpPr>
        <p:spPr>
          <a:xfrm rot="19739340">
            <a:off x="-35917" y="2897482"/>
            <a:ext cx="4319291" cy="184713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de-DE" sz="4000" b="1" spc="50" dirty="0">
                <a:ln w="11430"/>
                <a:solidFill>
                  <a:srgbClr val="002060"/>
                </a:solidFill>
                <a:effectLst>
                  <a:outerShdw blurRad="76200" dist="50800" dir="5400000" algn="tl" rotWithShape="0">
                    <a:srgbClr val="002060">
                      <a:alpha val="65000"/>
                    </a:srgbClr>
                  </a:outerShdw>
                </a:effectLst>
                <a:latin typeface="+mn-lt"/>
                <a:ea typeface="+mn-ea"/>
                <a:cs typeface="+mn-cs"/>
              </a:rPr>
              <a:t>Herzlich willkommen bei uns!</a:t>
            </a:r>
          </a:p>
        </p:txBody>
      </p:sp>
    </p:spTree>
    <p:extLst>
      <p:ext uri="{BB962C8B-B14F-4D97-AF65-F5344CB8AC3E}">
        <p14:creationId xmlns:p14="http://schemas.microsoft.com/office/powerpoint/2010/main" val="32066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400817" y="1844824"/>
            <a:ext cx="8272041" cy="936104"/>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Jetzt Klassenkonferenz</a:t>
            </a:r>
          </a:p>
        </p:txBody>
      </p:sp>
      <p:sp>
        <p:nvSpPr>
          <p:cNvPr id="2" name="Untertitel 1"/>
          <p:cNvSpPr>
            <a:spLocks noGrp="1"/>
          </p:cNvSpPr>
          <p:nvPr>
            <p:ph type="subTitle" idx="1"/>
          </p:nvPr>
        </p:nvSpPr>
        <p:spPr>
          <a:xfrm>
            <a:off x="467543" y="2869331"/>
            <a:ext cx="8272041" cy="3493369"/>
          </a:xfrm>
        </p:spPr>
        <p:txBody>
          <a:bodyPr/>
          <a:lstStyle/>
          <a:p>
            <a:pPr algn="l"/>
            <a:r>
              <a:rPr lang="de-DE" sz="2400" dirty="0">
                <a:solidFill>
                  <a:srgbClr val="002060"/>
                </a:solidFill>
              </a:rPr>
              <a:t>Dazu den zweiten Link anklicken, den Sie in der Mail von mir bekommen haben. </a:t>
            </a:r>
          </a:p>
          <a:p>
            <a:pPr algn="l"/>
            <a:r>
              <a:rPr lang="de-DE" sz="2400" dirty="0">
                <a:solidFill>
                  <a:srgbClr val="002060"/>
                </a:solidFill>
              </a:rPr>
              <a:t>Lehrer müssen vermutlich wieder zur Konferenz zulassen. </a:t>
            </a:r>
          </a:p>
          <a:p>
            <a:pPr marL="457200" indent="-457200" algn="l">
              <a:buFont typeface="Arial" panose="020B0604020202020204" pitchFamily="34" charset="0"/>
              <a:buChar char="•"/>
            </a:pPr>
            <a:endParaRPr lang="de-DE" sz="2400" dirty="0">
              <a:solidFill>
                <a:srgbClr val="002060"/>
              </a:solidFill>
            </a:endParaRPr>
          </a:p>
          <a:p>
            <a:pPr marL="457200" indent="-457200" algn="l">
              <a:buFont typeface="Arial" panose="020B0604020202020204" pitchFamily="34" charset="0"/>
              <a:buChar char="•"/>
            </a:pPr>
            <a:endParaRPr lang="de-DE" sz="2400" dirty="0">
              <a:solidFill>
                <a:srgbClr val="002060"/>
              </a:solidFill>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38" y="7835"/>
            <a:ext cx="816959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85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8405068" cy="13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8" name="Textfeld 7"/>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0" name="Gruppieren 9"/>
          <p:cNvGrpSpPr/>
          <p:nvPr/>
        </p:nvGrpSpPr>
        <p:grpSpPr>
          <a:xfrm rot="5400000">
            <a:off x="8522179" y="6274177"/>
            <a:ext cx="426280" cy="261741"/>
            <a:chOff x="0" y="0"/>
            <a:chExt cx="781050" cy="419100"/>
          </a:xfrm>
        </p:grpSpPr>
        <p:sp>
          <p:nvSpPr>
            <p:cNvPr id="13" name="Rechteck 12"/>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Rechteck 14"/>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6" name="Textfeld 15"/>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2" name="Textfeld 1"/>
          <p:cNvSpPr txBox="1"/>
          <p:nvPr/>
        </p:nvSpPr>
        <p:spPr>
          <a:xfrm>
            <a:off x="323529" y="2276872"/>
            <a:ext cx="8783174" cy="3416320"/>
          </a:xfrm>
          <a:prstGeom prst="rect">
            <a:avLst/>
          </a:prstGeom>
          <a:noFill/>
        </p:spPr>
        <p:txBody>
          <a:bodyPr wrap="none" rtlCol="0">
            <a:spAutoFit/>
          </a:bodyPr>
          <a:lstStyle/>
          <a:p>
            <a:pPr marL="742950" indent="-742950">
              <a:buAutoNum type="arabicPeriod"/>
            </a:pPr>
            <a:r>
              <a:rPr lang="de-DE" sz="3600" b="1" dirty="0">
                <a:solidFill>
                  <a:srgbClr val="002060"/>
                </a:solidFill>
              </a:rPr>
              <a:t>Begrüßung und Allgemeines</a:t>
            </a:r>
          </a:p>
          <a:p>
            <a:pPr marL="742950" indent="-742950">
              <a:buAutoNum type="arabicPeriod"/>
            </a:pPr>
            <a:r>
              <a:rPr lang="de-DE" sz="3600" b="1" dirty="0">
                <a:solidFill>
                  <a:srgbClr val="002060"/>
                </a:solidFill>
              </a:rPr>
              <a:t>Einschulung und Ankommen</a:t>
            </a:r>
          </a:p>
          <a:p>
            <a:pPr marL="742950" indent="-742950">
              <a:buAutoNum type="arabicPeriod"/>
            </a:pPr>
            <a:r>
              <a:rPr lang="de-DE" sz="3600" b="1" dirty="0">
                <a:solidFill>
                  <a:srgbClr val="002060"/>
                </a:solidFill>
              </a:rPr>
              <a:t>Schwerpunkte der Erprobungsstufe</a:t>
            </a:r>
          </a:p>
          <a:p>
            <a:pPr marL="742950" indent="-742950">
              <a:buAutoNum type="arabicPeriod"/>
            </a:pPr>
            <a:r>
              <a:rPr lang="de-DE" sz="3600" b="1" dirty="0">
                <a:solidFill>
                  <a:srgbClr val="002060"/>
                </a:solidFill>
              </a:rPr>
              <a:t>Ende des Infoteils</a:t>
            </a:r>
          </a:p>
          <a:p>
            <a:pPr marL="742950" indent="-742950">
              <a:buAutoNum type="arabicPeriod"/>
            </a:pPr>
            <a:r>
              <a:rPr lang="de-DE" sz="3600" b="1" dirty="0">
                <a:solidFill>
                  <a:srgbClr val="002060"/>
                </a:solidFill>
              </a:rPr>
              <a:t>Kurzes Kennenlernen der Klassen</a:t>
            </a:r>
          </a:p>
          <a:p>
            <a:pPr lvl="1"/>
            <a:r>
              <a:rPr lang="de-DE" sz="3600" b="1" dirty="0">
                <a:solidFill>
                  <a:srgbClr val="002060"/>
                </a:solidFill>
              </a:rPr>
              <a:t> 	</a:t>
            </a:r>
          </a:p>
        </p:txBody>
      </p:sp>
    </p:spTree>
    <p:extLst>
      <p:ext uri="{BB962C8B-B14F-4D97-AF65-F5344CB8AC3E}">
        <p14:creationId xmlns:p14="http://schemas.microsoft.com/office/powerpoint/2010/main" val="36586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8405068" cy="13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8" name="Textfeld 7"/>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0" name="Gruppieren 9"/>
          <p:cNvGrpSpPr/>
          <p:nvPr/>
        </p:nvGrpSpPr>
        <p:grpSpPr>
          <a:xfrm rot="5400000">
            <a:off x="8522179" y="6274177"/>
            <a:ext cx="426280" cy="261741"/>
            <a:chOff x="0" y="0"/>
            <a:chExt cx="781050" cy="419100"/>
          </a:xfrm>
        </p:grpSpPr>
        <p:sp>
          <p:nvSpPr>
            <p:cNvPr id="13" name="Rechteck 12"/>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Rechteck 14"/>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6" name="Textfeld 15"/>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2" name="Textfeld 1"/>
          <p:cNvSpPr txBox="1"/>
          <p:nvPr/>
        </p:nvSpPr>
        <p:spPr>
          <a:xfrm>
            <a:off x="323529" y="2276872"/>
            <a:ext cx="4801314" cy="3170099"/>
          </a:xfrm>
          <a:prstGeom prst="rect">
            <a:avLst/>
          </a:prstGeom>
          <a:noFill/>
        </p:spPr>
        <p:txBody>
          <a:bodyPr wrap="none" rtlCol="0">
            <a:spAutoFit/>
          </a:bodyPr>
          <a:lstStyle/>
          <a:p>
            <a:r>
              <a:rPr lang="de-DE" sz="3600" b="1" dirty="0">
                <a:solidFill>
                  <a:srgbClr val="002060"/>
                </a:solidFill>
              </a:rPr>
              <a:t>Allgemeines</a:t>
            </a:r>
          </a:p>
          <a:p>
            <a:pPr marL="571500" indent="-571500">
              <a:buFont typeface="Arial" panose="020B0604020202020204" pitchFamily="34" charset="0"/>
              <a:buChar char="•"/>
            </a:pPr>
            <a:r>
              <a:rPr lang="de-DE" sz="3200" b="1" dirty="0">
                <a:solidFill>
                  <a:srgbClr val="002060"/>
                </a:solidFill>
              </a:rPr>
              <a:t>840 Schüler</a:t>
            </a:r>
          </a:p>
          <a:p>
            <a:pPr marL="571500" indent="-571500">
              <a:buFont typeface="Arial" panose="020B0604020202020204" pitchFamily="34" charset="0"/>
              <a:buChar char="•"/>
            </a:pPr>
            <a:r>
              <a:rPr lang="de-DE" sz="3200" b="1" dirty="0">
                <a:solidFill>
                  <a:srgbClr val="002060"/>
                </a:solidFill>
              </a:rPr>
              <a:t>62 Lehrer</a:t>
            </a:r>
          </a:p>
          <a:p>
            <a:pPr marL="571500" indent="-571500">
              <a:buFont typeface="Arial" panose="020B0604020202020204" pitchFamily="34" charset="0"/>
              <a:buChar char="•"/>
            </a:pPr>
            <a:r>
              <a:rPr lang="de-DE" sz="3200" b="1" dirty="0">
                <a:solidFill>
                  <a:srgbClr val="002060"/>
                </a:solidFill>
              </a:rPr>
              <a:t>5 Referendare</a:t>
            </a:r>
          </a:p>
          <a:p>
            <a:pPr marL="571500" indent="-571500">
              <a:buFont typeface="Arial" panose="020B0604020202020204" pitchFamily="34" charset="0"/>
              <a:buChar char="•"/>
            </a:pPr>
            <a:r>
              <a:rPr lang="de-DE" sz="3200" b="1" dirty="0">
                <a:solidFill>
                  <a:srgbClr val="002060"/>
                </a:solidFill>
              </a:rPr>
              <a:t>Baustellen</a:t>
            </a:r>
          </a:p>
          <a:p>
            <a:pPr marL="571500" indent="-571500">
              <a:buFont typeface="Arial" panose="020B0604020202020204" pitchFamily="34" charset="0"/>
              <a:buChar char="•"/>
            </a:pPr>
            <a:r>
              <a:rPr lang="de-DE" sz="3200" b="1" dirty="0">
                <a:solidFill>
                  <a:srgbClr val="002060"/>
                </a:solidFill>
              </a:rPr>
              <a:t>Digitale Aufrüstung </a:t>
            </a:r>
            <a:r>
              <a:rPr lang="de-DE" sz="3600" b="1" dirty="0">
                <a:solidFill>
                  <a:srgbClr val="002060"/>
                </a:solidFill>
              </a:rPr>
              <a:t>	</a:t>
            </a:r>
          </a:p>
        </p:txBody>
      </p:sp>
      <p:pic>
        <p:nvPicPr>
          <p:cNvPr id="6" name="Grafik 5" descr="Ein Bild, das Text, drinnen, Person, Wand enthält.&#10;&#10;Automatisch generierte Beschreibung">
            <a:extLst>
              <a:ext uri="{FF2B5EF4-FFF2-40B4-BE49-F238E27FC236}">
                <a16:creationId xmlns:a16="http://schemas.microsoft.com/office/drawing/2014/main" id="{34E6369E-A5FD-470C-8B68-155FD630F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281" y="2877036"/>
            <a:ext cx="4032448" cy="3024336"/>
          </a:xfrm>
          <a:prstGeom prst="rect">
            <a:avLst/>
          </a:prstGeom>
        </p:spPr>
      </p:pic>
    </p:spTree>
    <p:extLst>
      <p:ext uri="{BB962C8B-B14F-4D97-AF65-F5344CB8AC3E}">
        <p14:creationId xmlns:p14="http://schemas.microsoft.com/office/powerpoint/2010/main" val="361066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32407" y="1945680"/>
            <a:ext cx="8272041" cy="936104"/>
          </a:xfrm>
          <a:prstGeom prst="rect">
            <a:avLst/>
          </a:prstGeom>
          <a:no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3600" b="1" dirty="0">
              <a:solidFill>
                <a:srgbClr val="002060"/>
              </a:solidFill>
            </a:endParaRPr>
          </a:p>
          <a:p>
            <a:pPr algn="l"/>
            <a:r>
              <a:rPr lang="de-DE" sz="3600" b="1" dirty="0">
                <a:solidFill>
                  <a:srgbClr val="002060"/>
                </a:solidFill>
              </a:rPr>
              <a:t>Erster Schultag/Erste Schulwoche</a:t>
            </a:r>
          </a:p>
          <a:p>
            <a:pPr algn="l"/>
            <a:endParaRPr lang="de-DE" sz="3600" b="1" dirty="0">
              <a:solidFill>
                <a:srgbClr val="002060"/>
              </a:solidFill>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76" y="260648"/>
            <a:ext cx="8405068" cy="13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a:extLst>
              <a:ext uri="{FF2B5EF4-FFF2-40B4-BE49-F238E27FC236}">
                <a16:creationId xmlns:a16="http://schemas.microsoft.com/office/drawing/2014/main" id="{5242688A-6344-4C7F-B650-A00332875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9471" y="2798922"/>
            <a:ext cx="3015848" cy="2261247"/>
          </a:xfrm>
          <a:prstGeom prst="rect">
            <a:avLst/>
          </a:prstGeom>
        </p:spPr>
      </p:pic>
      <p:sp>
        <p:nvSpPr>
          <p:cNvPr id="2" name="Untertitel 1"/>
          <p:cNvSpPr>
            <a:spLocks noGrp="1"/>
          </p:cNvSpPr>
          <p:nvPr>
            <p:ph type="subTitle" idx="1"/>
          </p:nvPr>
        </p:nvSpPr>
        <p:spPr>
          <a:xfrm>
            <a:off x="335732" y="2868216"/>
            <a:ext cx="8268716" cy="3322575"/>
          </a:xfrm>
        </p:spPr>
        <p:txBody>
          <a:bodyPr/>
          <a:lstStyle/>
          <a:p>
            <a:pPr marL="457200" indent="-457200" algn="l">
              <a:buFont typeface="Arial" panose="020B0604020202020204" pitchFamily="34" charset="0"/>
              <a:buChar char="•"/>
            </a:pPr>
            <a:r>
              <a:rPr lang="de-DE" sz="2000" dirty="0">
                <a:solidFill>
                  <a:srgbClr val="002060"/>
                </a:solidFill>
              </a:rPr>
              <a:t>8.00 Uhr Schulgottesdienst </a:t>
            </a:r>
          </a:p>
          <a:p>
            <a:pPr algn="l"/>
            <a:r>
              <a:rPr lang="de-DE" sz="2000" dirty="0">
                <a:solidFill>
                  <a:srgbClr val="002060"/>
                </a:solidFill>
              </a:rPr>
              <a:t>         (Jesus Christus Kirche)</a:t>
            </a:r>
          </a:p>
          <a:p>
            <a:pPr marL="457200" indent="-457200" algn="l">
              <a:buFont typeface="Arial" panose="020B0604020202020204" pitchFamily="34" charset="0"/>
              <a:buChar char="•"/>
            </a:pPr>
            <a:r>
              <a:rPr lang="de-DE" sz="2000" dirty="0">
                <a:solidFill>
                  <a:srgbClr val="002060"/>
                </a:solidFill>
              </a:rPr>
              <a:t>9.15 Uhr Kinder gehen in ihre Klassen</a:t>
            </a:r>
          </a:p>
          <a:p>
            <a:pPr lvl="1" algn="l"/>
            <a:r>
              <a:rPr lang="de-DE" sz="2000" dirty="0">
                <a:solidFill>
                  <a:srgbClr val="002060"/>
                </a:solidFill>
              </a:rPr>
              <a:t>  Kennenlernen, Buchausgabe, Fahrkarten</a:t>
            </a:r>
          </a:p>
          <a:p>
            <a:pPr marL="457200" indent="-457200" algn="l">
              <a:buFont typeface="Arial" panose="020B0604020202020204" pitchFamily="34" charset="0"/>
              <a:buChar char="•"/>
            </a:pPr>
            <a:r>
              <a:rPr lang="de-DE" sz="2000" dirty="0">
                <a:solidFill>
                  <a:srgbClr val="002060"/>
                </a:solidFill>
              </a:rPr>
              <a:t>Parallel dazu ab 9.45 Uhr Elterninfo Aula</a:t>
            </a:r>
          </a:p>
          <a:p>
            <a:pPr marL="457200" indent="-457200" algn="l">
              <a:buFont typeface="Arial" panose="020B0604020202020204" pitchFamily="34" charset="0"/>
              <a:buChar char="•"/>
            </a:pPr>
            <a:r>
              <a:rPr lang="de-DE" sz="2000" dirty="0">
                <a:solidFill>
                  <a:srgbClr val="002060"/>
                </a:solidFill>
              </a:rPr>
              <a:t>12.00 Uhr Schluss und ggf. gemeinsames </a:t>
            </a:r>
          </a:p>
          <a:p>
            <a:pPr algn="l"/>
            <a:r>
              <a:rPr lang="de-DE" sz="2000" dirty="0">
                <a:solidFill>
                  <a:srgbClr val="002060"/>
                </a:solidFill>
              </a:rPr>
              <a:t>        Mittagessen</a:t>
            </a:r>
          </a:p>
          <a:p>
            <a:pPr marL="457200" indent="-457200" algn="l">
              <a:buFont typeface="Arial" panose="020B0604020202020204" pitchFamily="34" charset="0"/>
              <a:buChar char="•"/>
            </a:pPr>
            <a:r>
              <a:rPr lang="de-DE" sz="2000" dirty="0">
                <a:solidFill>
                  <a:srgbClr val="002060"/>
                </a:solidFill>
              </a:rPr>
              <a:t>Weiße Mappe mit Schulvertrag usw.</a:t>
            </a:r>
          </a:p>
          <a:p>
            <a:pPr algn="l"/>
            <a:endParaRPr lang="de-DE" sz="2000" dirty="0">
              <a:solidFill>
                <a:srgbClr val="002060"/>
              </a:solidFill>
            </a:endParaRPr>
          </a:p>
        </p:txBody>
      </p:sp>
    </p:spTree>
    <p:extLst>
      <p:ext uri="{BB962C8B-B14F-4D97-AF65-F5344CB8AC3E}">
        <p14:creationId xmlns:p14="http://schemas.microsoft.com/office/powerpoint/2010/main" val="19044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8B143F6C-6B19-4C3C-8093-A756F0C1A2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2721633">
            <a:off x="5743870" y="3146408"/>
            <a:ext cx="3053271" cy="2222019"/>
          </a:xfrm>
          <a:prstGeom prst="rect">
            <a:avLst/>
          </a:prstGeom>
          <a:noFill/>
          <a:ln>
            <a:noFill/>
          </a:ln>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32407" y="1945680"/>
            <a:ext cx="8272041" cy="936104"/>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solidFill>
                  <a:srgbClr val="002060"/>
                </a:solidFill>
              </a:rPr>
              <a:t>Sondertermine zu Beginn</a:t>
            </a: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040" y="314400"/>
            <a:ext cx="8449662" cy="870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ntertitel 1"/>
          <p:cNvSpPr>
            <a:spLocks noGrp="1"/>
          </p:cNvSpPr>
          <p:nvPr>
            <p:ph type="subTitle" idx="1"/>
          </p:nvPr>
        </p:nvSpPr>
        <p:spPr>
          <a:xfrm>
            <a:off x="467544" y="2708919"/>
            <a:ext cx="5976664" cy="3482987"/>
          </a:xfrm>
        </p:spPr>
        <p:txBody>
          <a:bodyPr/>
          <a:lstStyle/>
          <a:p>
            <a:pPr marL="457200" indent="-457200" algn="l">
              <a:buFont typeface="Arial" panose="020B0604020202020204" pitchFamily="34" charset="0"/>
              <a:buChar char="•"/>
            </a:pPr>
            <a:r>
              <a:rPr lang="de-DE" sz="2800" dirty="0">
                <a:solidFill>
                  <a:srgbClr val="002060"/>
                </a:solidFill>
              </a:rPr>
              <a:t>Einführungswoche Fr 20.08. bis Mi 25.08. inkl. Wandern nach Schoppen</a:t>
            </a:r>
          </a:p>
          <a:p>
            <a:pPr marL="457200" indent="-457200" algn="l">
              <a:buFont typeface="Arial" panose="020B0604020202020204" pitchFamily="34" charset="0"/>
              <a:buChar char="•"/>
            </a:pPr>
            <a:r>
              <a:rPr lang="de-DE" sz="2800" dirty="0">
                <a:solidFill>
                  <a:srgbClr val="002060"/>
                </a:solidFill>
              </a:rPr>
              <a:t>Danach Fahrtenwoche für die Großen (nochmal Sonder-programm für alle, die in der Schule sind)</a:t>
            </a:r>
          </a:p>
        </p:txBody>
      </p:sp>
    </p:spTree>
    <p:extLst>
      <p:ext uri="{BB962C8B-B14F-4D97-AF65-F5344CB8AC3E}">
        <p14:creationId xmlns:p14="http://schemas.microsoft.com/office/powerpoint/2010/main" val="30624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49707" y="2060848"/>
            <a:ext cx="8272041" cy="936104"/>
          </a:xfrm>
          <a:prstGeom prst="rect">
            <a:avLst/>
          </a:prstGeom>
          <a:no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3600" b="1" dirty="0">
              <a:solidFill>
                <a:srgbClr val="002060"/>
              </a:solidFill>
            </a:endParaRPr>
          </a:p>
          <a:p>
            <a:pPr algn="l"/>
            <a:r>
              <a:rPr lang="de-DE" sz="3600" b="1" dirty="0">
                <a:solidFill>
                  <a:srgbClr val="002060"/>
                </a:solidFill>
              </a:rPr>
              <a:t>Weitere wichtige Abläufe der ES</a:t>
            </a:r>
          </a:p>
          <a:p>
            <a:pPr algn="l"/>
            <a:endParaRPr lang="de-DE" sz="3600" b="1" dirty="0">
              <a:solidFill>
                <a:srgbClr val="002060"/>
              </a:solidFill>
            </a:endParaRPr>
          </a:p>
        </p:txBody>
      </p:sp>
      <p:sp>
        <p:nvSpPr>
          <p:cNvPr id="2" name="Untertitel 1"/>
          <p:cNvSpPr>
            <a:spLocks noGrp="1"/>
          </p:cNvSpPr>
          <p:nvPr>
            <p:ph type="subTitle" idx="1"/>
          </p:nvPr>
        </p:nvSpPr>
        <p:spPr>
          <a:xfrm>
            <a:off x="361007" y="3094057"/>
            <a:ext cx="8268716" cy="3165432"/>
          </a:xfrm>
        </p:spPr>
        <p:txBody>
          <a:bodyPr/>
          <a:lstStyle/>
          <a:p>
            <a:pPr marL="457200" indent="-457200" algn="l">
              <a:buFont typeface="Arial" panose="020B0604020202020204" pitchFamily="34" charset="0"/>
              <a:buChar char="•"/>
            </a:pPr>
            <a:r>
              <a:rPr lang="de-DE" sz="2400" dirty="0">
                <a:solidFill>
                  <a:srgbClr val="002060"/>
                </a:solidFill>
              </a:rPr>
              <a:t>Viele Konferenzen </a:t>
            </a:r>
          </a:p>
          <a:p>
            <a:pPr marL="457200" indent="-457200" algn="l">
              <a:buFont typeface="Arial" panose="020B0604020202020204" pitchFamily="34" charset="0"/>
              <a:buChar char="•"/>
            </a:pPr>
            <a:r>
              <a:rPr lang="de-DE" sz="2400" dirty="0">
                <a:solidFill>
                  <a:srgbClr val="002060"/>
                </a:solidFill>
              </a:rPr>
              <a:t>Kontakt mit den Eltern </a:t>
            </a:r>
          </a:p>
          <a:p>
            <a:pPr marL="457200" indent="-457200" algn="l">
              <a:buFont typeface="Arial" panose="020B0604020202020204" pitchFamily="34" charset="0"/>
              <a:buChar char="•"/>
            </a:pPr>
            <a:r>
              <a:rPr lang="de-DE" sz="2400" dirty="0">
                <a:solidFill>
                  <a:srgbClr val="002060"/>
                </a:solidFill>
              </a:rPr>
              <a:t>Sprachenwahlen in Klasse 6</a:t>
            </a:r>
          </a:p>
          <a:p>
            <a:pPr marL="457200" indent="-457200" algn="l">
              <a:buFont typeface="Arial" panose="020B0604020202020204" pitchFamily="34" charset="0"/>
              <a:buChar char="•"/>
            </a:pPr>
            <a:r>
              <a:rPr lang="de-DE" sz="2400" dirty="0">
                <a:solidFill>
                  <a:srgbClr val="002060"/>
                </a:solidFill>
              </a:rPr>
              <a:t>Sinn der zweijährigen Erprobungsstufe</a:t>
            </a:r>
          </a:p>
          <a:p>
            <a:pPr marL="457200" indent="-457200" algn="l">
              <a:buFont typeface="Arial" panose="020B0604020202020204" pitchFamily="34" charset="0"/>
              <a:buChar char="•"/>
            </a:pPr>
            <a:r>
              <a:rPr lang="de-DE" sz="2400" dirty="0">
                <a:solidFill>
                  <a:srgbClr val="002060"/>
                </a:solidFill>
              </a:rPr>
              <a:t>Vorstellung Frau Stein</a:t>
            </a:r>
          </a:p>
          <a:p>
            <a:pPr marL="457200" indent="-457200" algn="l">
              <a:buFont typeface="Arial" panose="020B0604020202020204" pitchFamily="34" charset="0"/>
              <a:buChar char="•"/>
            </a:pPr>
            <a:endParaRPr lang="de-DE" sz="2400" dirty="0">
              <a:solidFill>
                <a:srgbClr val="002060"/>
              </a:solidFill>
            </a:endParaRPr>
          </a:p>
          <a:p>
            <a:pPr marL="457200" indent="-457200" algn="l">
              <a:buFont typeface="Arial" panose="020B0604020202020204" pitchFamily="34" charset="0"/>
              <a:buChar char="•"/>
            </a:pPr>
            <a:endParaRPr lang="de-DE" sz="2400" dirty="0">
              <a:solidFill>
                <a:srgbClr val="002060"/>
              </a:solidFill>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10" y="365447"/>
            <a:ext cx="8405068" cy="13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15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Rectangle 3"/>
          <p:cNvSpPr txBox="1">
            <a:spLocks noChangeArrowheads="1"/>
          </p:cNvSpPr>
          <p:nvPr/>
        </p:nvSpPr>
        <p:spPr>
          <a:xfrm>
            <a:off x="349707" y="2060848"/>
            <a:ext cx="8272041" cy="936104"/>
          </a:xfrm>
          <a:prstGeom prst="rect">
            <a:avLst/>
          </a:prstGeom>
          <a:no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3600" b="1" dirty="0">
              <a:solidFill>
                <a:srgbClr val="002060"/>
              </a:solidFill>
            </a:endParaRPr>
          </a:p>
          <a:p>
            <a:pPr algn="l"/>
            <a:r>
              <a:rPr lang="de-DE" sz="3600" b="1" dirty="0">
                <a:solidFill>
                  <a:srgbClr val="002060"/>
                </a:solidFill>
              </a:rPr>
              <a:t>Beispielstundenplan Klasse 5</a:t>
            </a:r>
          </a:p>
          <a:p>
            <a:pPr algn="l"/>
            <a:endParaRPr lang="de-DE" sz="3600" b="1" dirty="0">
              <a:solidFill>
                <a:srgbClr val="002060"/>
              </a:solidFill>
            </a:endParaRPr>
          </a:p>
        </p:txBody>
      </p:sp>
      <p:sp>
        <p:nvSpPr>
          <p:cNvPr id="2" name="Untertitel 1"/>
          <p:cNvSpPr>
            <a:spLocks noGrp="1"/>
          </p:cNvSpPr>
          <p:nvPr>
            <p:ph type="subTitle" idx="1"/>
          </p:nvPr>
        </p:nvSpPr>
        <p:spPr>
          <a:xfrm>
            <a:off x="361007" y="3094057"/>
            <a:ext cx="8268716" cy="3165432"/>
          </a:xfrm>
        </p:spPr>
        <p:txBody>
          <a:bodyPr/>
          <a:lstStyle/>
          <a:p>
            <a:pPr marL="457200" indent="-457200" algn="l">
              <a:buFont typeface="Arial" panose="020B0604020202020204" pitchFamily="34" charset="0"/>
              <a:buChar char="•"/>
            </a:pPr>
            <a:endParaRPr lang="de-DE" sz="2400" dirty="0">
              <a:solidFill>
                <a:srgbClr val="002060"/>
              </a:solidFill>
            </a:endParaRPr>
          </a:p>
          <a:p>
            <a:pPr marL="457200" indent="-457200" algn="l">
              <a:buFont typeface="Arial" panose="020B0604020202020204" pitchFamily="34" charset="0"/>
              <a:buChar char="•"/>
            </a:pPr>
            <a:endParaRPr lang="de-DE" sz="2400" dirty="0">
              <a:solidFill>
                <a:srgbClr val="002060"/>
              </a:solidFill>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8244"/>
            <a:ext cx="8405068" cy="13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Grafik 25">
            <a:extLst>
              <a:ext uri="{FF2B5EF4-FFF2-40B4-BE49-F238E27FC236}">
                <a16:creationId xmlns:a16="http://schemas.microsoft.com/office/drawing/2014/main" id="{100702A7-B49D-43D6-B39A-6FF0AF52AF0D}"/>
              </a:ext>
            </a:extLst>
          </p:cNvPr>
          <p:cNvPicPr/>
          <p:nvPr/>
        </p:nvPicPr>
        <p:blipFill>
          <a:blip r:embed="rId4"/>
          <a:stretch>
            <a:fillRect/>
          </a:stretch>
        </p:blipFill>
        <p:spPr>
          <a:xfrm>
            <a:off x="1440597" y="2973499"/>
            <a:ext cx="6170930" cy="3019425"/>
          </a:xfrm>
          <a:prstGeom prst="rect">
            <a:avLst/>
          </a:prstGeom>
        </p:spPr>
      </p:pic>
    </p:spTree>
    <p:extLst>
      <p:ext uri="{BB962C8B-B14F-4D97-AF65-F5344CB8AC3E}">
        <p14:creationId xmlns:p14="http://schemas.microsoft.com/office/powerpoint/2010/main" val="124531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48" y="332656"/>
            <a:ext cx="8320109" cy="1224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www.ev-g-m.de</a:t>
            </a:r>
          </a:p>
        </p:txBody>
      </p:sp>
      <p:sp>
        <p:nvSpPr>
          <p:cNvPr id="16" name="Titel 2"/>
          <p:cNvSpPr>
            <a:spLocks noGrp="1"/>
          </p:cNvSpPr>
          <p:nvPr>
            <p:ph type="ctrTitle"/>
          </p:nvPr>
        </p:nvSpPr>
        <p:spPr>
          <a:xfrm>
            <a:off x="295302" y="1772816"/>
            <a:ext cx="8307410" cy="965969"/>
          </a:xfrm>
        </p:spPr>
        <p:txBody>
          <a:bodyPr>
            <a:normAutofit/>
          </a:bodyPr>
          <a:lstStyle/>
          <a:p>
            <a:pPr algn="l">
              <a:spcBef>
                <a:spcPts val="0"/>
              </a:spcBef>
              <a:spcAft>
                <a:spcPts val="1200"/>
              </a:spcAft>
            </a:pPr>
            <a:r>
              <a:rPr lang="de-DE" sz="3600" b="1" dirty="0">
                <a:solidFill>
                  <a:srgbClr val="002060"/>
                </a:solidFill>
                <a:latin typeface="+mn-lt"/>
                <a:ea typeface="+mn-ea"/>
                <a:cs typeface="Times New Roman" pitchFamily="18" charset="0"/>
              </a:rPr>
              <a:t>Werkstattunterricht</a:t>
            </a:r>
          </a:p>
        </p:txBody>
      </p:sp>
      <p:sp>
        <p:nvSpPr>
          <p:cNvPr id="18" name="Untertitel 4"/>
          <p:cNvSpPr>
            <a:spLocks noGrp="1"/>
          </p:cNvSpPr>
          <p:nvPr>
            <p:ph type="subTitle" idx="1"/>
          </p:nvPr>
        </p:nvSpPr>
        <p:spPr>
          <a:xfrm>
            <a:off x="347192" y="2708919"/>
            <a:ext cx="6984776" cy="3138555"/>
          </a:xfrm>
        </p:spPr>
        <p:txBody>
          <a:bodyPr>
            <a:noAutofit/>
          </a:bodyPr>
          <a:lstStyle/>
          <a:p>
            <a:pPr marL="457200" indent="-457200" algn="l">
              <a:buFont typeface="Arial" pitchFamily="34" charset="0"/>
              <a:buChar char="•"/>
            </a:pPr>
            <a:r>
              <a:rPr lang="de-DE" sz="2000" b="1" dirty="0">
                <a:solidFill>
                  <a:srgbClr val="002060"/>
                </a:solidFill>
              </a:rPr>
              <a:t>Erste Stunde </a:t>
            </a:r>
          </a:p>
          <a:p>
            <a:pPr marL="457200" indent="-457200" algn="l">
              <a:buFont typeface="Arial" pitchFamily="34" charset="0"/>
              <a:buChar char="•"/>
            </a:pPr>
            <a:r>
              <a:rPr lang="de-DE" sz="2000" b="1" dirty="0">
                <a:solidFill>
                  <a:srgbClr val="002060"/>
                </a:solidFill>
              </a:rPr>
              <a:t>Individuelles Lernen  </a:t>
            </a:r>
          </a:p>
          <a:p>
            <a:pPr marL="457200" indent="-457200" algn="l">
              <a:buFont typeface="Arial" pitchFamily="34" charset="0"/>
              <a:buChar char="•"/>
            </a:pPr>
            <a:r>
              <a:rPr lang="de-DE" sz="2000" b="1" dirty="0">
                <a:solidFill>
                  <a:srgbClr val="002060"/>
                </a:solidFill>
              </a:rPr>
              <a:t>Stillarbeit</a:t>
            </a:r>
          </a:p>
          <a:p>
            <a:pPr marL="457200" indent="-457200" algn="l">
              <a:buFont typeface="Arial" pitchFamily="34" charset="0"/>
              <a:buChar char="•"/>
            </a:pPr>
            <a:r>
              <a:rPr lang="de-DE" sz="2000" b="1" dirty="0">
                <a:solidFill>
                  <a:srgbClr val="002060"/>
                </a:solidFill>
              </a:rPr>
              <a:t>Fördern</a:t>
            </a:r>
          </a:p>
          <a:p>
            <a:pPr marL="457200" indent="-457200" algn="l">
              <a:buFont typeface="Arial" pitchFamily="34" charset="0"/>
              <a:buChar char="•"/>
            </a:pPr>
            <a:r>
              <a:rPr lang="de-DE" sz="2000" b="1" dirty="0">
                <a:solidFill>
                  <a:srgbClr val="002060"/>
                </a:solidFill>
              </a:rPr>
              <a:t>Konzentration</a:t>
            </a:r>
          </a:p>
          <a:p>
            <a:pPr marL="457200" indent="-457200" algn="l">
              <a:buFont typeface="Arial" pitchFamily="34" charset="0"/>
              <a:buChar char="•"/>
            </a:pPr>
            <a:r>
              <a:rPr lang="de-DE" sz="2000" b="1" dirty="0">
                <a:solidFill>
                  <a:srgbClr val="002060"/>
                </a:solidFill>
              </a:rPr>
              <a:t>Selbstbeobachtung</a:t>
            </a:r>
          </a:p>
          <a:p>
            <a:pPr marL="457200" indent="-457200" algn="l">
              <a:buFont typeface="Arial" pitchFamily="34" charset="0"/>
              <a:buChar char="•"/>
            </a:pPr>
            <a:r>
              <a:rPr lang="de-DE" sz="2000" b="1" dirty="0">
                <a:solidFill>
                  <a:srgbClr val="002060"/>
                </a:solidFill>
              </a:rPr>
              <a:t>Beratung</a:t>
            </a:r>
          </a:p>
          <a:p>
            <a:pPr marL="457200" indent="-457200" algn="l">
              <a:buFont typeface="Arial" pitchFamily="34" charset="0"/>
              <a:buChar char="•"/>
            </a:pPr>
            <a:r>
              <a:rPr lang="de-DE" sz="2000" b="1" dirty="0">
                <a:solidFill>
                  <a:srgbClr val="002060"/>
                </a:solidFill>
              </a:rPr>
              <a:t>Flexibilität</a:t>
            </a:r>
          </a:p>
        </p:txBody>
      </p:sp>
      <p:pic>
        <p:nvPicPr>
          <p:cNvPr id="8198" name="Picture 6" descr="X:\PRIVAT\Eigene BILDER\FOTOS Schule\2014 Bilder Schule (Flyer)\letzte Auswahl\S9 Materialkis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8463" y="2786994"/>
            <a:ext cx="4595266" cy="330630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X:\PRIVAT\Eigene BILDER\FOTOS Schule\2014 Bilder Schule (Flyer)\letzte Auswahl\S8 Beratu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511" y="2873948"/>
            <a:ext cx="4277165" cy="32076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X:\PRIVAT\Eigene BILDER\FOTOS Schule\2014 Bilder Schule (Flyer)\Werkstatt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453" y="3111681"/>
            <a:ext cx="4451351" cy="29618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X:\PRIVAT\Eigene BILDER\FOTOS Schule\2014 Bilder Schule (Flyer)\letzte Auswahl\S9 stufenversammlu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6516" y="2657057"/>
            <a:ext cx="4728864" cy="341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3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strips(downRight)">
                                      <p:cBhvr>
                                        <p:cTn id="12" dur="1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strips(downRight)">
                                      <p:cBhvr>
                                        <p:cTn id="17" dur="1000"/>
                                        <p:tgtEl>
                                          <p:spTgt spid="1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fade">
                                      <p:cBhvr>
                                        <p:cTn id="20" dur="500"/>
                                        <p:tgtEl>
                                          <p:spTgt spid="81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195"/>
                                        </p:tgtEl>
                                        <p:attrNameLst>
                                          <p:attrName>style.visibility</p:attrName>
                                        </p:attrNameLst>
                                      </p:cBhvr>
                                      <p:to>
                                        <p:strVal val="visible"/>
                                      </p:to>
                                    </p:set>
                                    <p:animEffect transition="in" filter="fade">
                                      <p:cBhvr>
                                        <p:cTn id="25" dur="500"/>
                                        <p:tgtEl>
                                          <p:spTgt spid="819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strips(downRight)">
                                      <p:cBhvr>
                                        <p:cTn id="30" dur="1000"/>
                                        <p:tgtEl>
                                          <p:spTgt spid="1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strips(downRight)">
                                      <p:cBhvr>
                                        <p:cTn id="35" dur="1000"/>
                                        <p:tgtEl>
                                          <p:spTgt spid="18">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animEffect transition="in" filter="fade">
                                      <p:cBhvr>
                                        <p:cTn id="43" dur="500"/>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xEl>
                                              <p:pRg st="5" end="5"/>
                                            </p:txEl>
                                          </p:spTgt>
                                        </p:tgtEl>
                                        <p:attrNameLst>
                                          <p:attrName>style.visibility</p:attrName>
                                        </p:attrNameLst>
                                      </p:cBhvr>
                                      <p:to>
                                        <p:strVal val="visible"/>
                                      </p:to>
                                    </p:set>
                                    <p:animEffect transition="in" filter="fade">
                                      <p:cBhvr>
                                        <p:cTn id="48" dur="500"/>
                                        <p:tgtEl>
                                          <p:spTgt spid="18">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xEl>
                                              <p:pRg st="6" end="6"/>
                                            </p:txEl>
                                          </p:spTgt>
                                        </p:tgtEl>
                                        <p:attrNameLst>
                                          <p:attrName>style.visibility</p:attrName>
                                        </p:attrNameLst>
                                      </p:cBhvr>
                                      <p:to>
                                        <p:strVal val="visible"/>
                                      </p:to>
                                    </p:set>
                                    <p:animEffect transition="in" filter="fade">
                                      <p:cBhvr>
                                        <p:cTn id="53" dur="500"/>
                                        <p:tgtEl>
                                          <p:spTgt spid="1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xEl>
                                              <p:pRg st="7" end="7"/>
                                            </p:txEl>
                                          </p:spTgt>
                                        </p:tgtEl>
                                        <p:attrNameLst>
                                          <p:attrName>style.visibility</p:attrName>
                                        </p:attrNameLst>
                                      </p:cBhvr>
                                      <p:to>
                                        <p:strVal val="visible"/>
                                      </p:to>
                                    </p:set>
                                    <p:animEffect transition="in" filter="fade">
                                      <p:cBhvr>
                                        <p:cTn id="58" dur="500"/>
                                        <p:tgtEl>
                                          <p:spTgt spid="18">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8196"/>
                                        </p:tgtEl>
                                        <p:attrNameLst>
                                          <p:attrName>style.visibility</p:attrName>
                                        </p:attrNameLst>
                                      </p:cBhvr>
                                      <p:to>
                                        <p:strVal val="visible"/>
                                      </p:to>
                                    </p:set>
                                    <p:animEffect transition="in" filter="fade">
                                      <p:cBhvr>
                                        <p:cTn id="61"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46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6" name="Picture 2" descr="header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32656"/>
            <a:ext cx="8280919"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feld 6"/>
          <p:cNvSpPr txBox="1"/>
          <p:nvPr/>
        </p:nvSpPr>
        <p:spPr>
          <a:xfrm>
            <a:off x="3851919" y="6365840"/>
            <a:ext cx="5019109" cy="253916"/>
          </a:xfrm>
          <a:prstGeom prst="rect">
            <a:avLst/>
          </a:prstGeom>
          <a:noFill/>
        </p:spPr>
        <p:txBody>
          <a:bodyPr wrap="square" rtlCol="0">
            <a:spAutoFit/>
          </a:bodyPr>
          <a:lstStyle/>
          <a:p>
            <a:r>
              <a:rPr lang="de-DE" sz="1050" dirty="0"/>
              <a:t>Ev. Gymnasium Meinerzhagen – Tag der offenen Tür 2014 – www.ev.g.m.de</a:t>
            </a:r>
          </a:p>
        </p:txBody>
      </p:sp>
      <p:sp>
        <p:nvSpPr>
          <p:cNvPr id="10" name="Textfeld 9"/>
          <p:cNvSpPr txBox="1"/>
          <p:nvPr/>
        </p:nvSpPr>
        <p:spPr>
          <a:xfrm>
            <a:off x="323528" y="6364270"/>
            <a:ext cx="8523708"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 Tag der offenen Tür 2014 – www.ev.g.m.de</a:t>
            </a:r>
          </a:p>
        </p:txBody>
      </p:sp>
      <p:grpSp>
        <p:nvGrpSpPr>
          <p:cNvPr id="11" name="Gruppieren 10"/>
          <p:cNvGrpSpPr/>
          <p:nvPr/>
        </p:nvGrpSpPr>
        <p:grpSpPr>
          <a:xfrm rot="5400000">
            <a:off x="8522179" y="6274177"/>
            <a:ext cx="426280" cy="261741"/>
            <a:chOff x="0" y="0"/>
            <a:chExt cx="781050" cy="419100"/>
          </a:xfrm>
        </p:grpSpPr>
        <p:sp>
          <p:nvSpPr>
            <p:cNvPr id="12" name="Rechteck 11"/>
            <p:cNvSpPr/>
            <p:nvPr/>
          </p:nvSpPr>
          <p:spPr>
            <a:xfrm>
              <a:off x="0" y="0"/>
              <a:ext cx="781050" cy="419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Rechteck 12"/>
            <p:cNvSpPr/>
            <p:nvPr/>
          </p:nvSpPr>
          <p:spPr>
            <a:xfrm>
              <a:off x="0" y="200025"/>
              <a:ext cx="247650" cy="219075"/>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Rechteck 13"/>
            <p:cNvSpPr/>
            <p:nvPr/>
          </p:nvSpPr>
          <p:spPr>
            <a:xfrm>
              <a:off x="247650" y="0"/>
              <a:ext cx="533400" cy="2000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15" name="Textfeld 14"/>
          <p:cNvSpPr txBox="1"/>
          <p:nvPr/>
        </p:nvSpPr>
        <p:spPr>
          <a:xfrm>
            <a:off x="323529" y="6364270"/>
            <a:ext cx="8280920" cy="253916"/>
          </a:xfrm>
          <a:prstGeom prst="rect">
            <a:avLst/>
          </a:prstGeom>
          <a:gradFill flip="none" rotWithShape="1">
            <a:gsLst>
              <a:gs pos="0">
                <a:schemeClr val="bg1">
                  <a:lumMod val="85000"/>
                  <a:shade val="30000"/>
                  <a:satMod val="115000"/>
                </a:schemeClr>
              </a:gs>
              <a:gs pos="27000">
                <a:schemeClr val="bg1">
                  <a:lumMod val="85000"/>
                  <a:shade val="67500"/>
                  <a:satMod val="115000"/>
                </a:schemeClr>
              </a:gs>
              <a:gs pos="100000">
                <a:schemeClr val="bg1"/>
              </a:gs>
            </a:gsLst>
            <a:lin ang="10800000" scaled="1"/>
            <a:tileRect/>
          </a:gradFill>
        </p:spPr>
        <p:txBody>
          <a:bodyPr wrap="square" rtlCol="0">
            <a:spAutoFit/>
          </a:bodyPr>
          <a:lstStyle/>
          <a:p>
            <a:pPr algn="ctr"/>
            <a:r>
              <a:rPr lang="de-DE" sz="1050" dirty="0">
                <a:solidFill>
                  <a:schemeClr val="bg1"/>
                </a:solidFill>
              </a:rPr>
              <a:t>		                                                                                             Ev. Gymnasium Meinerzhagen –www.ev-g-m.de</a:t>
            </a:r>
          </a:p>
        </p:txBody>
      </p:sp>
      <p:sp>
        <p:nvSpPr>
          <p:cNvPr id="17" name="Untertitel 3"/>
          <p:cNvSpPr>
            <a:spLocks noGrp="1"/>
          </p:cNvSpPr>
          <p:nvPr>
            <p:ph type="subTitle" idx="1"/>
          </p:nvPr>
        </p:nvSpPr>
        <p:spPr>
          <a:xfrm>
            <a:off x="355083" y="2060848"/>
            <a:ext cx="4432942" cy="792088"/>
          </a:xfrm>
        </p:spPr>
        <p:txBody>
          <a:bodyPr>
            <a:normAutofit/>
          </a:bodyPr>
          <a:lstStyle/>
          <a:p>
            <a:pPr algn="l"/>
            <a:r>
              <a:rPr lang="de-DE" b="1" dirty="0">
                <a:solidFill>
                  <a:srgbClr val="002060"/>
                </a:solidFill>
                <a:latin typeface="Verdana" pitchFamily="34" charset="0"/>
                <a:cs typeface="Times New Roman" pitchFamily="18" charset="0"/>
              </a:rPr>
              <a:t>Theatermodul</a:t>
            </a:r>
            <a:endParaRPr lang="de-DE" b="1" dirty="0">
              <a:solidFill>
                <a:srgbClr val="002060"/>
              </a:solidFill>
            </a:endParaRPr>
          </a:p>
        </p:txBody>
      </p:sp>
      <p:sp>
        <p:nvSpPr>
          <p:cNvPr id="18" name="Rectangle 3"/>
          <p:cNvSpPr txBox="1">
            <a:spLocks noChangeArrowheads="1"/>
          </p:cNvSpPr>
          <p:nvPr/>
        </p:nvSpPr>
        <p:spPr bwMode="auto">
          <a:xfrm>
            <a:off x="403548" y="2708920"/>
            <a:ext cx="7448873" cy="324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5" rIns="91432" bIns="45715"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Ø"/>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sz="16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sz="16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sz="16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sz="1600">
                <a:solidFill>
                  <a:schemeClr val="tx1"/>
                </a:solidFill>
                <a:latin typeface="+mn-lt"/>
              </a:defRPr>
            </a:lvl9pPr>
          </a:lstStyle>
          <a:p>
            <a:pPr>
              <a:lnSpc>
                <a:spcPct val="20000"/>
              </a:lnSpc>
              <a:buFont typeface="Monotype Sorts" pitchFamily="1" charset="2"/>
              <a:buNone/>
            </a:pPr>
            <a:r>
              <a:rPr lang="de-DE" dirty="0"/>
              <a:t>	</a:t>
            </a:r>
          </a:p>
          <a:p>
            <a:pPr lvl="1" indent="-359969">
              <a:buClr>
                <a:srgbClr val="002060"/>
              </a:buClr>
              <a:buFont typeface="Arial" panose="020B0604020202020204" pitchFamily="34" charset="0"/>
              <a:buChar char="•"/>
            </a:pPr>
            <a:r>
              <a:rPr lang="de-DE" dirty="0">
                <a:solidFill>
                  <a:srgbClr val="002060"/>
                </a:solidFill>
              </a:rPr>
              <a:t>Stärkung der Klassengemeinschaft</a:t>
            </a:r>
          </a:p>
          <a:p>
            <a:pPr lvl="1" indent="-359969">
              <a:buClr>
                <a:srgbClr val="002060"/>
              </a:buClr>
              <a:buFont typeface="Arial" panose="020B0604020202020204" pitchFamily="34" charset="0"/>
              <a:buChar char="•"/>
            </a:pPr>
            <a:r>
              <a:rPr lang="de-DE" dirty="0">
                <a:solidFill>
                  <a:srgbClr val="002060"/>
                </a:solidFill>
              </a:rPr>
              <a:t>Ausbau der Teamfähigkeit </a:t>
            </a:r>
            <a:r>
              <a:rPr lang="de-DE" sz="2000" dirty="0">
                <a:solidFill>
                  <a:srgbClr val="002060"/>
                </a:solidFill>
              </a:rPr>
              <a:t>(einander zuhören, Rücksicht nehmen, gegenseitig unterstützen)</a:t>
            </a:r>
          </a:p>
          <a:p>
            <a:pPr marL="725881" lvl="1" indent="-342900">
              <a:buClr>
                <a:srgbClr val="002060"/>
              </a:buClr>
              <a:buFont typeface="Arial" panose="020B0604020202020204" pitchFamily="34" charset="0"/>
              <a:buChar char="•"/>
            </a:pPr>
            <a:r>
              <a:rPr lang="de-DE" dirty="0">
                <a:solidFill>
                  <a:srgbClr val="002060"/>
                </a:solidFill>
              </a:rPr>
              <a:t>Training der Konzentrationsfähigkeit</a:t>
            </a:r>
            <a:endParaRPr lang="de-DE" sz="2800" dirty="0">
              <a:solidFill>
                <a:srgbClr val="002060"/>
              </a:solidFill>
              <a:effectLst>
                <a:outerShdw blurRad="38100" dist="38100" dir="2700000" algn="tl">
                  <a:srgbClr val="000000">
                    <a:alpha val="43137"/>
                  </a:srgbClr>
                </a:outerShdw>
              </a:effectLst>
            </a:endParaRPr>
          </a:p>
          <a:p>
            <a:pPr marL="725881" lvl="1" indent="-342900">
              <a:buClr>
                <a:srgbClr val="002060"/>
              </a:buClr>
              <a:buFont typeface="Arial" panose="020B0604020202020204" pitchFamily="34" charset="0"/>
              <a:buChar char="•"/>
            </a:pPr>
            <a:r>
              <a:rPr lang="de-DE" dirty="0">
                <a:solidFill>
                  <a:srgbClr val="002060"/>
                </a:solidFill>
              </a:rPr>
              <a:t>Alle Klassen 5 halbjährlich</a:t>
            </a:r>
          </a:p>
          <a:p>
            <a:pPr marL="382981" lvl="1" indent="0">
              <a:buClr>
                <a:srgbClr val="002060"/>
              </a:buClr>
              <a:buNone/>
            </a:pPr>
            <a:endParaRPr lang="de-DE" dirty="0">
              <a:solidFill>
                <a:srgbClr val="002060"/>
              </a:solidFill>
            </a:endParaRPr>
          </a:p>
        </p:txBody>
      </p:sp>
      <p:pic>
        <p:nvPicPr>
          <p:cNvPr id="19" name="Grafik 18">
            <a:extLst>
              <a:ext uri="{FF2B5EF4-FFF2-40B4-BE49-F238E27FC236}">
                <a16:creationId xmlns:a16="http://schemas.microsoft.com/office/drawing/2014/main" id="{26500098-B447-462E-9979-B54233B1D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722" y="4293095"/>
            <a:ext cx="2719467" cy="1811845"/>
          </a:xfrm>
          <a:prstGeom prst="rect">
            <a:avLst/>
          </a:prstGeom>
        </p:spPr>
      </p:pic>
    </p:spTree>
    <p:extLst>
      <p:ext uri="{BB962C8B-B14F-4D97-AF65-F5344CB8AC3E}">
        <p14:creationId xmlns:p14="http://schemas.microsoft.com/office/powerpoint/2010/main" val="183878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strips(downRight)">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linds(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linds(horizont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linds(horizont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blinds(horizontal)">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9BB34035DD1F74E93FD7B320CC14414" ma:contentTypeVersion="7" ma:contentTypeDescription="Ein neues Dokument erstellen." ma:contentTypeScope="" ma:versionID="ea83d9645563146718c38e561b61afa7">
  <xsd:schema xmlns:xsd="http://www.w3.org/2001/XMLSchema" xmlns:xs="http://www.w3.org/2001/XMLSchema" xmlns:p="http://schemas.microsoft.com/office/2006/metadata/properties" xmlns:ns2="4bed8df7-8cdf-420f-a7ef-b73e55b5b7a1" targetNamespace="http://schemas.microsoft.com/office/2006/metadata/properties" ma:root="true" ma:fieldsID="4a5b7f465957bb57f6b0c74a11336bb4" ns2:_="">
    <xsd:import namespace="4bed8df7-8cdf-420f-a7ef-b73e55b5b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d8df7-8cdf-420f-a7ef-b73e55b5b7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F2EE78-CA55-4245-8D89-DE7309E07CAF}"/>
</file>

<file path=customXml/itemProps2.xml><?xml version="1.0" encoding="utf-8"?>
<ds:datastoreItem xmlns:ds="http://schemas.openxmlformats.org/officeDocument/2006/customXml" ds:itemID="{77B506EB-1061-478C-AAA0-77BC840FB449}"/>
</file>

<file path=customXml/itemProps3.xml><?xml version="1.0" encoding="utf-8"?>
<ds:datastoreItem xmlns:ds="http://schemas.openxmlformats.org/officeDocument/2006/customXml" ds:itemID="{3E2F879D-2006-462A-A4B6-4E0341E5F910}"/>
</file>

<file path=docProps/app.xml><?xml version="1.0" encoding="utf-8"?>
<Properties xmlns="http://schemas.openxmlformats.org/officeDocument/2006/extended-properties" xmlns:vt="http://schemas.openxmlformats.org/officeDocument/2006/docPropsVTypes">
  <TotalTime>0</TotalTime>
  <Words>1544</Words>
  <Application>Microsoft Office PowerPoint</Application>
  <PresentationFormat>Bildschirmpräsentation (4:3)</PresentationFormat>
  <Paragraphs>152</Paragraphs>
  <Slides>15</Slides>
  <Notes>15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Calibri</vt:lpstr>
      <vt:lpstr>Monotype Sorts</vt:lpstr>
      <vt:lpstr>Verdana</vt:lpstr>
      <vt:lpstr>Wingdings</vt:lpstr>
      <vt:lpstr>Standarddesign</vt:lpstr>
      <vt:lpstr>Kennenlern-Konferenz 2021 für die neuen Klassen 5  am Evangelischen Gymnasium Meinerzhagen</vt:lpstr>
      <vt:lpstr>PowerPoint-Präsentation</vt:lpstr>
      <vt:lpstr>PowerPoint-Präsentation</vt:lpstr>
      <vt:lpstr>PowerPoint-Präsentation</vt:lpstr>
      <vt:lpstr>PowerPoint-Präsentation</vt:lpstr>
      <vt:lpstr>PowerPoint-Präsentation</vt:lpstr>
      <vt:lpstr>PowerPoint-Präsentation</vt:lpstr>
      <vt:lpstr>Werkstattunterricht</vt:lpstr>
      <vt:lpstr>PowerPoint-Präsentation</vt:lpstr>
      <vt:lpstr>PowerPoint-Präsentation</vt:lpstr>
      <vt:lpstr>PowerPoint-Präsentation</vt:lpstr>
      <vt:lpstr>PowerPoint-Präsentation</vt:lpstr>
      <vt:lpstr>PowerPoint-Präsentation</vt:lpstr>
      <vt:lpstr>Herzlich willkommen bei uns!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Evangelisches Gymnasium Meinerzhagen</dc:title>
  <dc:creator>guest</dc:creator>
  <cp:lastModifiedBy>Schwarz Heiner</cp:lastModifiedBy>
  <cp:revision>254</cp:revision>
  <cp:lastPrinted>2014-11-17T11:06:59Z</cp:lastPrinted>
  <dcterms:created xsi:type="dcterms:W3CDTF">2011-04-25T16:32:47Z</dcterms:created>
  <dcterms:modified xsi:type="dcterms:W3CDTF">2021-06-15T16:50:06Z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0x01010059BB34035DD1F74E93FD7B320CC14414</vt:lpwstr>
  </property>
</Properties>
</file>